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5"/>
  </p:notesMasterIdLst>
  <p:sldIdLst>
    <p:sldId id="256" r:id="rId2"/>
    <p:sldId id="257" r:id="rId3"/>
    <p:sldId id="258" r:id="rId4"/>
    <p:sldId id="259" r:id="rId5"/>
    <p:sldId id="268" r:id="rId6"/>
    <p:sldId id="261" r:id="rId7"/>
    <p:sldId id="269" r:id="rId8"/>
    <p:sldId id="260" r:id="rId9"/>
    <p:sldId id="262" r:id="rId10"/>
    <p:sldId id="263" r:id="rId11"/>
    <p:sldId id="270" r:id="rId12"/>
    <p:sldId id="271" r:id="rId13"/>
    <p:sldId id="264" r:id="rId14"/>
    <p:sldId id="272" r:id="rId15"/>
    <p:sldId id="273" r:id="rId16"/>
    <p:sldId id="265" r:id="rId17"/>
    <p:sldId id="274" r:id="rId18"/>
    <p:sldId id="275" r:id="rId19"/>
    <p:sldId id="276" r:id="rId20"/>
    <p:sldId id="277" r:id="rId21"/>
    <p:sldId id="278" r:id="rId22"/>
    <p:sldId id="279" r:id="rId23"/>
    <p:sldId id="281" r:id="rId24"/>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Poppins" pitchFamily="2" charset="77"/>
      <p:regular r:id="rId30"/>
      <p:bold r:id="rId31"/>
      <p:italic r:id="rId32"/>
      <p:boldItalic r:id="rId33"/>
    </p:embeddedFont>
    <p:embeddedFont>
      <p:font typeface="Poppins SemiBold" pitchFamily="2" charset="77"/>
      <p:regular r:id="rId34"/>
      <p:bold r:id="rId35"/>
      <p:italic r:id="rId36"/>
      <p:boldItalic r:id="rId37"/>
    </p:embeddedFont>
    <p:embeddedFont>
      <p:font typeface="Raleway" pitchFamily="2" charset="77"/>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9"/>
    <a:srgbClr val="FBA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2"/>
    <p:restoredTop sz="94680"/>
  </p:normalViewPr>
  <p:slideViewPr>
    <p:cSldViewPr snapToGrid="0">
      <p:cViewPr varScale="1">
        <p:scale>
          <a:sx n="188" d="100"/>
          <a:sy n="188" d="100"/>
        </p:scale>
        <p:origin x="65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d8af5a49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d8af5a49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d8af5a49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d8af5a49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8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f515e5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ef515e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79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6729ade4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6729ade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6729ade4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6729ade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15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f515e5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ef515e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023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6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04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f515e5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ef515e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52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d8af5a4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d8af5a4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44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668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d64e39c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d64e39c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01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16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ef515e5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ef515e5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b0e86c2c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b0e86c2c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b0e86c2c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b0e86c2c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70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865de20e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865de20e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865de20e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865de20e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0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8ef515e5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8ef515e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865de20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865de20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A3D36472-B809-4AA5-A18A-2135FFD413CE}"/>
              </a:ext>
            </a:extLst>
          </p:cNvPr>
          <p:cNvGraphicFramePr>
            <a:graphicFrameLocks noChangeAspect="1"/>
          </p:cNvGraphicFramePr>
          <p:nvPr userDrawn="1">
            <p:custDataLst>
              <p:tags r:id="rId13"/>
            </p:custDataLst>
            <p:extLst>
              <p:ext uri="{D42A27DB-BD31-4B8C-83A1-F6EECF244321}">
                <p14:modId xmlns:p14="http://schemas.microsoft.com/office/powerpoint/2010/main" val="2941324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4" imgW="395" imgH="396" progId="TCLayout.ActiveDocument.1">
                  <p:embed/>
                </p:oleObj>
              </mc:Choice>
              <mc:Fallback>
                <p:oleObj name="Diapositive think-cell" r:id="rId14" imgW="395" imgH="396"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5BA9"/>
        </a:solidFill>
        <a:effectLst/>
      </p:bgPr>
    </p:bg>
    <p:spTree>
      <p:nvGrpSpPr>
        <p:cNvPr id="1" name="Shape 71"/>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E03ABE4D-0B95-4DE0-B734-03262FAE2F7C}"/>
              </a:ext>
            </a:extLst>
          </p:cNvPr>
          <p:cNvGraphicFramePr>
            <a:graphicFrameLocks noChangeAspect="1"/>
          </p:cNvGraphicFramePr>
          <p:nvPr>
            <p:custDataLst>
              <p:tags r:id="rId1"/>
            </p:custDataLst>
            <p:extLst>
              <p:ext uri="{D42A27DB-BD31-4B8C-83A1-F6EECF244321}">
                <p14:modId xmlns:p14="http://schemas.microsoft.com/office/powerpoint/2010/main" val="2386083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4700" b="0" dirty="0">
                <a:solidFill>
                  <a:srgbClr val="FDAF18"/>
                </a:solidFill>
                <a:latin typeface="Poppins SemiBold"/>
                <a:ea typeface="Poppins SemiBold"/>
                <a:cs typeface="Poppins SemiBold"/>
                <a:sym typeface="Poppins SemiBold"/>
              </a:rPr>
              <a:t>Rencontres interculturelles</a:t>
            </a:r>
            <a:endParaRPr sz="4700" b="0" dirty="0">
              <a:solidFill>
                <a:srgbClr val="FDAF18"/>
              </a:solidFill>
              <a:latin typeface="Poppins SemiBold"/>
              <a:ea typeface="Poppins SemiBold"/>
              <a:cs typeface="Poppins SemiBold"/>
              <a:sym typeface="Poppins SemiBold"/>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400" dirty="0"/>
          </a:p>
          <a:p>
            <a:pPr marL="0" lvl="0" indent="0" algn="l" rtl="0">
              <a:spcBef>
                <a:spcPts val="0"/>
              </a:spcBef>
              <a:spcAft>
                <a:spcPts val="0"/>
              </a:spcAft>
              <a:buNone/>
            </a:pPr>
            <a:r>
              <a:rPr lang="fr" sz="2200" dirty="0">
                <a:latin typeface="Poppins"/>
                <a:ea typeface="Poppins"/>
                <a:cs typeface="Poppins"/>
                <a:sym typeface="Poppins"/>
              </a:rPr>
              <a:t>Document d’animation</a:t>
            </a:r>
            <a:endParaRPr sz="2200" dirty="0">
              <a:latin typeface="Poppins"/>
              <a:ea typeface="Poppins"/>
              <a:cs typeface="Poppins"/>
              <a:sym typeface="Poppins"/>
            </a:endParaRPr>
          </a:p>
        </p:txBody>
      </p:sp>
      <p:sp>
        <p:nvSpPr>
          <p:cNvPr id="74" name="Google Shape;74;p13"/>
          <p:cNvSpPr/>
          <p:nvPr/>
        </p:nvSpPr>
        <p:spPr>
          <a:xfrm>
            <a:off x="310850" y="988050"/>
            <a:ext cx="1642800" cy="15837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41925" y="1392147"/>
            <a:ext cx="1380649" cy="77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30"/>
        <p:cNvGrpSpPr/>
        <p:nvPr/>
      </p:nvGrpSpPr>
      <p:grpSpPr>
        <a:xfrm>
          <a:off x="0" y="0"/>
          <a:ext cx="0" cy="0"/>
          <a:chOff x="0" y="0"/>
          <a:chExt cx="0" cy="0"/>
        </a:xfrm>
      </p:grpSpPr>
      <p:pic>
        <p:nvPicPr>
          <p:cNvPr id="131" name="Google Shape;131;p20"/>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32" name="Google Shape;132;p20"/>
          <p:cNvSpPr txBox="1"/>
          <p:nvPr/>
        </p:nvSpPr>
        <p:spPr>
          <a:xfrm>
            <a:off x="1420175" y="366562"/>
            <a:ext cx="6843300" cy="1424138"/>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2400" dirty="0">
                <a:solidFill>
                  <a:srgbClr val="235BA9"/>
                </a:solidFill>
                <a:latin typeface="Poppins SemiBold"/>
                <a:ea typeface="Poppins SemiBold"/>
                <a:cs typeface="Poppins SemiBold"/>
                <a:sym typeface="Poppins SemiBold"/>
              </a:rPr>
              <a:t>Quelle est la place de la religion dans le Québec d’aujourd’hui ?</a:t>
            </a:r>
            <a:endParaRPr sz="2400" dirty="0">
              <a:solidFill>
                <a:srgbClr val="235BA9"/>
              </a:solidFill>
              <a:latin typeface="Poppins SemiBold"/>
              <a:ea typeface="Poppins SemiBold"/>
              <a:cs typeface="Poppins SemiBold"/>
              <a:sym typeface="Poppins SemiBold"/>
            </a:endParaRPr>
          </a:p>
        </p:txBody>
      </p:sp>
      <p:pic>
        <p:nvPicPr>
          <p:cNvPr id="133" name="Google Shape;133;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34" name="Google Shape;134;p20"/>
          <p:cNvSpPr txBox="1"/>
          <p:nvPr/>
        </p:nvSpPr>
        <p:spPr>
          <a:xfrm>
            <a:off x="1420175" y="2024655"/>
            <a:ext cx="6432300" cy="1802627"/>
          </a:xfrm>
          <a:prstGeom prst="rect">
            <a:avLst/>
          </a:prstGeom>
          <a:noFill/>
          <a:ln>
            <a:noFill/>
          </a:ln>
        </p:spPr>
        <p:txBody>
          <a:bodyPr spcFirstLastPara="1" wrap="square" lIns="91425" tIns="91425" rIns="91425" bIns="91425" anchor="t" anchorCtr="0">
            <a:noAutofit/>
          </a:bodyPr>
          <a:lstStyle/>
          <a:p>
            <a:pPr marL="228600" lvl="0" indent="-241934" algn="just" rtl="0">
              <a:lnSpc>
                <a:spcPct val="90000"/>
              </a:lnSpc>
              <a:spcBef>
                <a:spcPts val="0"/>
              </a:spcBef>
              <a:spcAft>
                <a:spcPts val="0"/>
              </a:spcAft>
              <a:buClr>
                <a:schemeClr val="dk1"/>
              </a:buClr>
              <a:buSzPts val="2800"/>
              <a:buChar char="•"/>
            </a:pPr>
            <a:r>
              <a:rPr lang="fr-CA" sz="1000" dirty="0">
                <a:latin typeface="Poppins" panose="020B0604020202020204" charset="0"/>
                <a:cs typeface="Poppins" panose="020B0604020202020204" charset="0"/>
              </a:rPr>
              <a:t>Avec le temps, les Québécois ont toutefois souhaité s’émanciper de l’emprise qu’avait la religion sur leur vie et du frein qu’elle représentait pour l’émancipation de la société.</a:t>
            </a:r>
          </a:p>
          <a:p>
            <a:pPr marL="228600" lvl="0" indent="-241934" algn="just" rtl="0">
              <a:lnSpc>
                <a:spcPct val="90000"/>
              </a:lnSpc>
              <a:spcBef>
                <a:spcPts val="1000"/>
              </a:spcBef>
              <a:spcAft>
                <a:spcPts val="0"/>
              </a:spcAft>
              <a:buClr>
                <a:schemeClr val="dk1"/>
              </a:buClr>
              <a:buSzPts val="2800"/>
              <a:buChar char="•"/>
            </a:pPr>
            <a:r>
              <a:rPr lang="fr-CA" sz="1000" dirty="0">
                <a:latin typeface="Poppins" panose="020B0604020202020204" charset="0"/>
                <a:cs typeface="Poppins" panose="020B0604020202020204" charset="0"/>
              </a:rPr>
              <a:t>Dans les années 1960, la Révolution tranquille pousse la religion hors de la sphère publique, la santé et l’éducation relevant maintenant du gouvernement provincial. Sans renier leur foi, les Québécois voulaient séparer ces deux sphère de leur vie. C’est d’ailleurs une démarche qui reste actuelle.</a:t>
            </a:r>
          </a:p>
          <a:p>
            <a:pPr marL="228600" lvl="0" indent="-241934" algn="just" rtl="0">
              <a:lnSpc>
                <a:spcPct val="90000"/>
              </a:lnSpc>
              <a:spcBef>
                <a:spcPts val="1000"/>
              </a:spcBef>
              <a:spcAft>
                <a:spcPts val="0"/>
              </a:spcAft>
              <a:buClr>
                <a:schemeClr val="dk1"/>
              </a:buClr>
              <a:buSzPts val="2800"/>
              <a:buChar char="•"/>
            </a:pPr>
            <a:r>
              <a:rPr lang="fr-CA" sz="1000" dirty="0">
                <a:latin typeface="Poppins" panose="020B0604020202020204" charset="0"/>
                <a:cs typeface="Poppins" panose="020B0604020202020204" charset="0"/>
              </a:rPr>
              <a:t>Encore aujourd’hui, il est très important pour les Québécois que la religion reste séparée du gouvernement et de la sphère publique. Une grande ouverture demeure toutefois à la pratique de la religion, quelle qu’elle soit, en privé.</a:t>
            </a:r>
          </a:p>
          <a:p>
            <a:pPr marL="0" lvl="0" indent="0" algn="just" rtl="0">
              <a:spcBef>
                <a:spcPts val="700"/>
              </a:spcBef>
              <a:spcAft>
                <a:spcPts val="700"/>
              </a:spcAft>
              <a:buNone/>
            </a:pPr>
            <a:endParaRPr sz="1000" dirty="0">
              <a:latin typeface="Poppins" panose="020B0604020202020204" charset="0"/>
              <a:ea typeface="Poppins"/>
              <a:cs typeface="Poppins" panose="020B0604020202020204" charset="0"/>
              <a:sym typeface="Poppins"/>
            </a:endParaRPr>
          </a:p>
        </p:txBody>
      </p:sp>
      <p:sp>
        <p:nvSpPr>
          <p:cNvPr id="136" name="Google Shape;136;p20"/>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dirty="0">
                <a:solidFill>
                  <a:srgbClr val="235BA9"/>
                </a:solidFill>
                <a:latin typeface="Poppins"/>
                <a:ea typeface="Poppins"/>
                <a:cs typeface="Poppins"/>
                <a:sym typeface="Poppins"/>
              </a:rPr>
              <a:t>10</a:t>
            </a:r>
            <a:endParaRPr sz="1200" b="1" dirty="0">
              <a:solidFill>
                <a:srgbClr val="235BA9"/>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30"/>
        <p:cNvGrpSpPr/>
        <p:nvPr/>
      </p:nvGrpSpPr>
      <p:grpSpPr>
        <a:xfrm>
          <a:off x="0" y="0"/>
          <a:ext cx="0" cy="0"/>
          <a:chOff x="0" y="0"/>
          <a:chExt cx="0" cy="0"/>
        </a:xfrm>
      </p:grpSpPr>
      <p:pic>
        <p:nvPicPr>
          <p:cNvPr id="131" name="Google Shape;131;p20"/>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32" name="Google Shape;132;p20"/>
          <p:cNvSpPr txBox="1"/>
          <p:nvPr/>
        </p:nvSpPr>
        <p:spPr>
          <a:xfrm>
            <a:off x="1420175" y="496130"/>
            <a:ext cx="6228400" cy="1427074"/>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Quelles sont les questions d’actualité en lien avec la religion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33" name="Google Shape;133;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34" name="Google Shape;134;p20"/>
          <p:cNvSpPr txBox="1"/>
          <p:nvPr/>
        </p:nvSpPr>
        <p:spPr>
          <a:xfrm>
            <a:off x="1420175" y="2133599"/>
            <a:ext cx="6432300" cy="2010749"/>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000"/>
              <a:buChar char="•"/>
            </a:pPr>
            <a:r>
              <a:rPr lang="fr-CA" sz="1000" dirty="0">
                <a:latin typeface="Poppins" panose="020B0604020202020204" charset="0"/>
                <a:cs typeface="Poppins" panose="020B0604020202020204" charset="0"/>
              </a:rPr>
              <a:t>Le crucifix à l’Assemblée nationale:  </a:t>
            </a:r>
            <a:r>
              <a:rPr lang="fr-CA" sz="1000" dirty="0" err="1">
                <a:latin typeface="Poppins" panose="020B0604020202020204" charset="0"/>
                <a:cs typeface="Poppins" panose="020B0604020202020204" charset="0"/>
              </a:rPr>
              <a:t>A-t-il</a:t>
            </a:r>
            <a:r>
              <a:rPr lang="fr-CA" sz="1000" dirty="0">
                <a:latin typeface="Poppins" panose="020B0604020202020204" charset="0"/>
                <a:cs typeface="Poppins" panose="020B0604020202020204" charset="0"/>
              </a:rPr>
              <a:t> sa place dans cette institution démocratique?</a:t>
            </a:r>
          </a:p>
          <a:p>
            <a:pPr marL="228600" lvl="0" indent="-228600" algn="just" rtl="0">
              <a:lnSpc>
                <a:spcPct val="90000"/>
              </a:lnSpc>
              <a:spcBef>
                <a:spcPts val="1000"/>
              </a:spcBef>
              <a:spcAft>
                <a:spcPts val="0"/>
              </a:spcAft>
              <a:buClr>
                <a:schemeClr val="dk1"/>
              </a:buClr>
              <a:buSzPts val="1600"/>
              <a:buChar char="•"/>
            </a:pPr>
            <a:r>
              <a:rPr lang="fr-CA" sz="1000" dirty="0">
                <a:latin typeface="Poppins" panose="020B0604020202020204" charset="0"/>
                <a:cs typeface="Poppins" panose="020B0604020202020204" charset="0"/>
                <a:sym typeface="Arial"/>
              </a:rPr>
              <a:t>Le port de signes religieux par les représentants de l’État : </a:t>
            </a:r>
            <a:r>
              <a:rPr lang="fr-CA" sz="1000" dirty="0">
                <a:latin typeface="Poppins" panose="020B0604020202020204" charset="0"/>
                <a:cs typeface="Poppins" panose="020B0604020202020204" charset="0"/>
              </a:rPr>
              <a:t>Le</a:t>
            </a:r>
            <a:r>
              <a:rPr lang="fr-CA" sz="1000" dirty="0">
                <a:latin typeface="Poppins" panose="020B0604020202020204" charset="0"/>
                <a:cs typeface="Poppins" panose="020B0604020202020204" charset="0"/>
                <a:sym typeface="Arial"/>
              </a:rPr>
              <a:t>s représentants de l’État devraient-ils pouvoir afficher leur religion (loi sur la laïcité)?</a:t>
            </a: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1600"/>
              <a:buChar char="•"/>
            </a:pPr>
            <a:r>
              <a:rPr lang="fr-CA" sz="1000" dirty="0">
                <a:latin typeface="Poppins" panose="020B0604020202020204" charset="0"/>
                <a:cs typeface="Poppins" panose="020B0604020202020204" charset="0"/>
                <a:sym typeface="Arial"/>
              </a:rPr>
              <a:t>Entretien et réfection des églises : Quoi faire avec les nombreuses églises qui sont de moins en moins fréquentées?</a:t>
            </a:r>
            <a:endParaRPr lang="fr-CA" sz="1000" dirty="0">
              <a:latin typeface="Poppins" panose="020B0604020202020204" charset="0"/>
              <a:cs typeface="Poppins" panose="020B0604020202020204" charset="0"/>
            </a:endParaRPr>
          </a:p>
          <a:p>
            <a:pPr marL="0" marR="0" lvl="0" indent="0" algn="just" defTabSz="914400" rtl="0" eaLnBrk="1" fontAlgn="auto" latinLnBrk="0" hangingPunct="1">
              <a:lnSpc>
                <a:spcPct val="100000"/>
              </a:lnSpc>
              <a:spcBef>
                <a:spcPts val="700"/>
              </a:spcBef>
              <a:spcAft>
                <a:spcPts val="70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Poppins" panose="020B0604020202020204" charset="0"/>
              <a:ea typeface="Poppins"/>
              <a:cs typeface="Poppins" panose="020B0604020202020204" charset="0"/>
              <a:sym typeface="Poppins"/>
            </a:endParaRPr>
          </a:p>
        </p:txBody>
      </p:sp>
      <p:sp>
        <p:nvSpPr>
          <p:cNvPr id="136" name="Google Shape;136;p20"/>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11</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sp>
        <p:nvSpPr>
          <p:cNvPr id="8" name="Google Shape;113;p4">
            <a:extLst>
              <a:ext uri="{FF2B5EF4-FFF2-40B4-BE49-F238E27FC236}">
                <a16:creationId xmlns:a16="http://schemas.microsoft.com/office/drawing/2014/main" id="{9E9828DB-13E9-4120-AC9A-DBE210240194}"/>
              </a:ext>
            </a:extLst>
          </p:cNvPr>
          <p:cNvSpPr/>
          <p:nvPr/>
        </p:nvSpPr>
        <p:spPr>
          <a:xfrm>
            <a:off x="1832164" y="3505618"/>
            <a:ext cx="5479672" cy="998696"/>
          </a:xfrm>
          <a:prstGeom prst="rect">
            <a:avLst/>
          </a:prstGeom>
          <a:solidFill>
            <a:srgbClr val="235B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0" i="0" u="none" strike="noStrike" cap="none" dirty="0">
                <a:solidFill>
                  <a:schemeClr val="lt1"/>
                </a:solidFill>
                <a:latin typeface="Poppins" panose="020B0604020202020204" charset="0"/>
                <a:ea typeface="Calibri"/>
                <a:cs typeface="Poppins" panose="020B0604020202020204" charset="0"/>
                <a:sym typeface="Calibri"/>
              </a:rPr>
              <a:t>Quelle est votre réaction </a:t>
            </a:r>
            <a:r>
              <a:rPr lang="fr-CA" sz="1200" dirty="0">
                <a:solidFill>
                  <a:schemeClr val="lt1"/>
                </a:solidFill>
                <a:latin typeface="Poppins" panose="020B0604020202020204" charset="0"/>
                <a:ea typeface="Calibri"/>
                <a:cs typeface="Poppins" panose="020B0604020202020204" charset="0"/>
                <a:sym typeface="Calibri"/>
              </a:rPr>
              <a:t>en lien avec</a:t>
            </a:r>
            <a:r>
              <a:rPr lang="fr-CA" sz="1200" b="0" i="0" u="none" strike="noStrike" cap="none" dirty="0">
                <a:solidFill>
                  <a:schemeClr val="lt1"/>
                </a:solidFill>
                <a:latin typeface="Poppins" panose="020B0604020202020204" charset="0"/>
                <a:ea typeface="Calibri"/>
                <a:cs typeface="Poppins" panose="020B0604020202020204" charset="0"/>
                <a:sym typeface="Calibri"/>
              </a:rPr>
              <a:t> ces débats ?</a:t>
            </a:r>
            <a:endParaRPr sz="1200" b="0" i="0" u="none" strike="noStrike" cap="none" dirty="0">
              <a:solidFill>
                <a:schemeClr val="lt1"/>
              </a:solidFill>
              <a:latin typeface="Poppins" panose="020B0604020202020204" charset="0"/>
              <a:ea typeface="Calibri"/>
              <a:cs typeface="Poppins" panose="020B0604020202020204" charset="0"/>
              <a:sym typeface="Calibri"/>
            </a:endParaRPr>
          </a:p>
        </p:txBody>
      </p:sp>
    </p:spTree>
    <p:extLst>
      <p:ext uri="{BB962C8B-B14F-4D97-AF65-F5344CB8AC3E}">
        <p14:creationId xmlns:p14="http://schemas.microsoft.com/office/powerpoint/2010/main" val="214106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05"/>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9A076824-E026-4BF1-BE04-74B6E04341B4}"/>
              </a:ext>
            </a:extLst>
          </p:cNvPr>
          <p:cNvGraphicFramePr>
            <a:graphicFrameLocks noChangeAspect="1"/>
          </p:cNvGraphicFramePr>
          <p:nvPr>
            <p:custDataLst>
              <p:tags r:id="rId1"/>
            </p:custDataLst>
            <p:extLst>
              <p:ext uri="{D42A27DB-BD31-4B8C-83A1-F6EECF244321}">
                <p14:modId xmlns:p14="http://schemas.microsoft.com/office/powerpoint/2010/main" val="199781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2" name="Objet 1" hidden="1">
                        <a:extLst>
                          <a:ext uri="{FF2B5EF4-FFF2-40B4-BE49-F238E27FC236}">
                            <a16:creationId xmlns:a16="http://schemas.microsoft.com/office/drawing/2014/main" id="{9A076824-E026-4BF1-BE04-74B6E0434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6" name="Google Shape;106;p17"/>
          <p:cNvSpPr txBox="1">
            <a:spLocks noGrp="1"/>
          </p:cNvSpPr>
          <p:nvPr>
            <p:ph type="ctrTitle"/>
          </p:nvPr>
        </p:nvSpPr>
        <p:spPr>
          <a:xfrm>
            <a:off x="2371725" y="1551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0" dirty="0">
                <a:solidFill>
                  <a:srgbClr val="235BA9"/>
                </a:solidFill>
                <a:latin typeface="Poppins SemiBold"/>
                <a:ea typeface="Poppins SemiBold"/>
                <a:cs typeface="Poppins SemiBold"/>
                <a:sym typeface="Poppins SemiBold"/>
              </a:rPr>
              <a:t>Les Premiers peuples</a:t>
            </a:r>
            <a:endParaRPr b="0" dirty="0">
              <a:solidFill>
                <a:srgbClr val="235BA9"/>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407406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143" name="Google Shape;143;p21"/>
          <p:cNvSpPr txBox="1"/>
          <p:nvPr/>
        </p:nvSpPr>
        <p:spPr>
          <a:xfrm>
            <a:off x="1420175" y="552438"/>
            <a:ext cx="6441780" cy="122873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CA" sz="2400" dirty="0">
                <a:solidFill>
                  <a:srgbClr val="235BA9"/>
                </a:solidFill>
                <a:latin typeface="Poppins SemiBold"/>
                <a:cs typeface="Poppins SemiBold"/>
              </a:rPr>
              <a:t>Qui sont les Premiers peuples et quel rôle ont-ils joué dans l’histoire du Québec ?</a:t>
            </a:r>
            <a:endParaRPr sz="2400" dirty="0">
              <a:solidFill>
                <a:srgbClr val="235BA9"/>
              </a:solidFill>
              <a:latin typeface="Poppins SemiBold"/>
              <a:cs typeface="Poppins SemiBold"/>
              <a:sym typeface="Poppins SemiBold"/>
            </a:endParaRPr>
          </a:p>
        </p:txBody>
      </p:sp>
      <p:pic>
        <p:nvPicPr>
          <p:cNvPr id="144" name="Google Shape;144;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45" name="Google Shape;145;p21"/>
          <p:cNvSpPr txBox="1"/>
          <p:nvPr/>
        </p:nvSpPr>
        <p:spPr>
          <a:xfrm>
            <a:off x="1420175" y="1875799"/>
            <a:ext cx="6141600" cy="2715263"/>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ct val="100000"/>
              <a:buChar char="•"/>
            </a:pPr>
            <a:r>
              <a:rPr lang="fr-CA" sz="1000" dirty="0">
                <a:latin typeface="Poppins" panose="020B0604020202020204" charset="0"/>
                <a:cs typeface="Poppins" panose="020B0604020202020204" charset="0"/>
              </a:rPr>
              <a:t>Les Premiers peuples englobent l’ensemble des communautés qui vivaient sur le territoire du Canada et du Québec avant l’arrivée des Européens. Ces peuples vivent sur le continent nord-américain depuis plusieurs milliers d’années, et leur histoire précoloniale pourrait en soi faire l'objet d’un exposé à part entière. Les Premiers peuples ont en effet leur propre système de valeurs et de croyances, et avaient leur propre système de relations entre Nations et communautés</a:t>
            </a:r>
          </a:p>
          <a:p>
            <a:pPr marL="228600" lvl="0" indent="-228600" algn="just" rtl="0">
              <a:lnSpc>
                <a:spcPct val="90000"/>
              </a:lnSpc>
              <a:spcBef>
                <a:spcPts val="1000"/>
              </a:spcBef>
              <a:spcAft>
                <a:spcPts val="0"/>
              </a:spcAft>
              <a:buClr>
                <a:schemeClr val="dk1"/>
              </a:buClr>
              <a:buSzPct val="100000"/>
              <a:buChar char="•"/>
            </a:pPr>
            <a:r>
              <a:rPr lang="fr-CA" sz="1000" dirty="0">
                <a:latin typeface="Poppins" panose="020B0604020202020204" charset="0"/>
                <a:cs typeface="Poppins" panose="020B0604020202020204" charset="0"/>
              </a:rPr>
              <a:t>A la suite de l’arrivée des européens, la dynamique qui existait sur le continent a dramatiquement changé. Bien que des relations d’échange et de collaboration se soient développées entre certaines communautés autochtones et les Canadiens français, l’histoire des Premiers peuples est principalement marquée par leur persécution et leur assimilation par les européens, tant Français qu’Anglais.</a:t>
            </a:r>
          </a:p>
          <a:p>
            <a:pPr marL="228600" lvl="0" indent="-228600" algn="just" rtl="0">
              <a:lnSpc>
                <a:spcPct val="90000"/>
              </a:lnSpc>
              <a:spcBef>
                <a:spcPts val="1000"/>
              </a:spcBef>
              <a:spcAft>
                <a:spcPts val="0"/>
              </a:spcAft>
              <a:buClr>
                <a:schemeClr val="dk1"/>
              </a:buClr>
              <a:buSzPct val="100000"/>
              <a:buChar char="•"/>
            </a:pPr>
            <a:r>
              <a:rPr lang="fr-CA" sz="1000" dirty="0">
                <a:latin typeface="Poppins" panose="020B0604020202020204" charset="0"/>
                <a:cs typeface="Poppins" panose="020B0604020202020204" charset="0"/>
              </a:rPr>
              <a:t>Du côté des européens, on percevait les autochtones comme des individus de classe inférieure. Animés par le catholicisme, les colons ont largement entrepris de convertir les autochtones à leur religion et à leur langue.</a:t>
            </a:r>
          </a:p>
          <a:p>
            <a:pPr marL="0" lvl="0" indent="0" algn="just" rtl="0">
              <a:lnSpc>
                <a:spcPct val="100000"/>
              </a:lnSpc>
              <a:spcBef>
                <a:spcPts val="0"/>
              </a:spcBef>
              <a:spcAft>
                <a:spcPts val="0"/>
              </a:spcAft>
              <a:buNone/>
            </a:pPr>
            <a:br>
              <a:rPr lang="fr" sz="1000" dirty="0">
                <a:latin typeface="Poppins" panose="020B0604020202020204" charset="0"/>
                <a:ea typeface="Raleway"/>
                <a:cs typeface="Poppins" panose="020B0604020202020204" charset="0"/>
                <a:sym typeface="Raleway"/>
              </a:rPr>
            </a:br>
            <a:br>
              <a:rPr lang="fr" sz="1000" dirty="0">
                <a:latin typeface="Poppins" panose="020B0604020202020204" charset="0"/>
                <a:ea typeface="Raleway"/>
                <a:cs typeface="Poppins" panose="020B0604020202020204" charset="0"/>
                <a:sym typeface="Raleway"/>
              </a:rPr>
            </a:br>
            <a:endParaRPr sz="1000" dirty="0">
              <a:latin typeface="Poppins" panose="020B0604020202020204" charset="0"/>
              <a:ea typeface="Raleway"/>
              <a:cs typeface="Poppins" panose="020B0604020202020204" charset="0"/>
              <a:sym typeface="Raleway"/>
            </a:endParaRPr>
          </a:p>
          <a:p>
            <a:pPr marL="0" lvl="0" indent="0" algn="just" rtl="0">
              <a:spcBef>
                <a:spcPts val="0"/>
              </a:spcBef>
              <a:spcAft>
                <a:spcPts val="700"/>
              </a:spcAft>
              <a:buNone/>
            </a:pPr>
            <a:endParaRPr sz="1000" dirty="0">
              <a:latin typeface="Poppins" panose="020B0604020202020204" charset="0"/>
              <a:ea typeface="Raleway"/>
              <a:cs typeface="Poppins" panose="020B0604020202020204" charset="0"/>
              <a:sym typeface="Raleway"/>
            </a:endParaRPr>
          </a:p>
        </p:txBody>
      </p:sp>
      <p:sp>
        <p:nvSpPr>
          <p:cNvPr id="146" name="Google Shape;146;p21"/>
          <p:cNvSpPr txBox="1"/>
          <p:nvPr/>
        </p:nvSpPr>
        <p:spPr>
          <a:xfrm>
            <a:off x="8784300" y="6810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235BA9"/>
              </a:solidFill>
              <a:latin typeface="Poppins"/>
              <a:ea typeface="Poppins"/>
              <a:cs typeface="Poppins"/>
              <a:sym typeface="Poppins"/>
            </a:endParaRPr>
          </a:p>
        </p:txBody>
      </p:sp>
      <p:sp>
        <p:nvSpPr>
          <p:cNvPr id="147" name="Google Shape;147;p21"/>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dirty="0">
                <a:solidFill>
                  <a:srgbClr val="235BA9"/>
                </a:solidFill>
                <a:latin typeface="Poppins"/>
                <a:ea typeface="Poppins"/>
                <a:cs typeface="Poppins"/>
                <a:sym typeface="Poppins"/>
              </a:rPr>
              <a:t>13</a:t>
            </a:r>
            <a:endParaRPr sz="1200" b="1" dirty="0">
              <a:solidFill>
                <a:srgbClr val="235BA9"/>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143" name="Google Shape;143;p21"/>
          <p:cNvSpPr txBox="1"/>
          <p:nvPr/>
        </p:nvSpPr>
        <p:spPr>
          <a:xfrm>
            <a:off x="1420175" y="552438"/>
            <a:ext cx="6375089" cy="1362087"/>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2400" dirty="0">
                <a:solidFill>
                  <a:srgbClr val="235BA9"/>
                </a:solidFill>
                <a:latin typeface="Poppins SemiBold"/>
                <a:cs typeface="Poppins SemiBold"/>
              </a:rPr>
              <a:t>Quels sont les principaux sujets d’actualité en ce qui a trait aux Premiers peuples?</a:t>
            </a:r>
            <a:endParaRPr kumimoji="0" sz="2400" b="0" i="1" u="none" strike="noStrike" kern="0" cap="none" spc="0" normalizeH="0" baseline="0" noProof="0" dirty="0">
              <a:ln>
                <a:noFill/>
              </a:ln>
              <a:solidFill>
                <a:srgbClr val="235BA9"/>
              </a:solidFill>
              <a:effectLst/>
              <a:uLnTx/>
              <a:uFillTx/>
              <a:latin typeface="Poppins SemiBold"/>
              <a:cs typeface="Poppins SemiBold"/>
              <a:sym typeface="Poppins SemiBold"/>
            </a:endParaRPr>
          </a:p>
        </p:txBody>
      </p:sp>
      <p:pic>
        <p:nvPicPr>
          <p:cNvPr id="144" name="Google Shape;144;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45" name="Google Shape;145;p21"/>
          <p:cNvSpPr txBox="1"/>
          <p:nvPr/>
        </p:nvSpPr>
        <p:spPr>
          <a:xfrm>
            <a:off x="1420174" y="1781175"/>
            <a:ext cx="6314125" cy="2809887"/>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000"/>
              <a:buChar char="•"/>
            </a:pPr>
            <a:r>
              <a:rPr lang="fr-CA" sz="1000" dirty="0">
                <a:latin typeface="Poppins" panose="020B0604020202020204" charset="0"/>
                <a:cs typeface="Poppins" panose="020B0604020202020204" charset="0"/>
              </a:rPr>
              <a:t>La récente découverte de dépouilles d’enfants décédés au cours de leur passage dans les pensionnats autochtones</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La nomination de femmes autochtones à des postes clés dans la politique canadienne et autochtone (Nation crie, Conseil mohawk, Assemblée des Premières Nations, Gouverneure générale)</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Les conditions de vie et les problèmes sociaux dans les réserves (ex. accès aux services essentiels, problèmes de santé mentale)</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La Commission sur les femmes autochtones disparues ou assassinées</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Le développement fait sur des territoires non cédés</a:t>
            </a:r>
          </a:p>
          <a:p>
            <a:pPr marL="228600" lvl="0" indent="-228600" algn="just" rtl="0">
              <a:lnSpc>
                <a:spcPct val="90000"/>
              </a:lnSpc>
              <a:spcBef>
                <a:spcPts val="1000"/>
              </a:spcBef>
              <a:spcAft>
                <a:spcPts val="0"/>
              </a:spcAft>
              <a:buClr>
                <a:schemeClr val="dk1"/>
              </a:buClr>
              <a:buSzPts val="2200"/>
              <a:buChar char="•"/>
            </a:pPr>
            <a:endParaRPr lang="fr-CA" sz="1000" dirty="0">
              <a:latin typeface="Poppins" panose="020B0604020202020204" charset="0"/>
              <a:cs typeface="Poppins" panose="020B060402020202020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br>
              <a:rPr kumimoji="0" lang="fr" sz="1000" b="0" i="0" u="none" strike="noStrike" kern="0" cap="none" spc="0" normalizeH="0" baseline="0" noProof="0" dirty="0">
                <a:ln>
                  <a:noFill/>
                </a:ln>
                <a:solidFill>
                  <a:srgbClr val="000000"/>
                </a:solidFill>
                <a:effectLst/>
                <a:uLnTx/>
                <a:uFillTx/>
                <a:latin typeface="Poppins" panose="020B0604020202020204" charset="0"/>
                <a:ea typeface="Raleway"/>
                <a:cs typeface="Poppins" panose="020B0604020202020204" charset="0"/>
                <a:sym typeface="Raleway"/>
              </a:rPr>
            </a:br>
            <a:br>
              <a:rPr kumimoji="0" lang="fr" sz="1000" b="0" i="0" u="none" strike="noStrike" kern="0" cap="none" spc="0" normalizeH="0" baseline="0" noProof="0" dirty="0">
                <a:ln>
                  <a:noFill/>
                </a:ln>
                <a:solidFill>
                  <a:srgbClr val="000000"/>
                </a:solidFill>
                <a:effectLst/>
                <a:uLnTx/>
                <a:uFillTx/>
                <a:latin typeface="Poppins" panose="020B0604020202020204" charset="0"/>
                <a:ea typeface="Raleway"/>
                <a:cs typeface="Poppins" panose="020B0604020202020204" charset="0"/>
                <a:sym typeface="Raleway"/>
              </a:rPr>
            </a:br>
            <a:endParaRPr kumimoji="0" sz="1000" b="0" i="0" u="none" strike="noStrike" kern="0" cap="none" spc="0" normalizeH="0" baseline="0" noProof="0" dirty="0">
              <a:ln>
                <a:noFill/>
              </a:ln>
              <a:solidFill>
                <a:srgbClr val="000000"/>
              </a:solidFill>
              <a:effectLst/>
              <a:uLnTx/>
              <a:uFillTx/>
              <a:latin typeface="Poppins" panose="020B0604020202020204" charset="0"/>
              <a:ea typeface="Raleway"/>
              <a:cs typeface="Poppins" panose="020B0604020202020204" charset="0"/>
              <a:sym typeface="Raleway"/>
            </a:endParaRPr>
          </a:p>
          <a:p>
            <a:pPr marL="0" marR="0" lvl="0" indent="0" algn="just" defTabSz="914400" rtl="0" eaLnBrk="1" fontAlgn="auto" latinLnBrk="0" hangingPunct="1">
              <a:lnSpc>
                <a:spcPct val="100000"/>
              </a:lnSpc>
              <a:spcBef>
                <a:spcPts val="0"/>
              </a:spcBef>
              <a:spcAft>
                <a:spcPts val="70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Poppins" panose="020B0604020202020204" charset="0"/>
              <a:ea typeface="Raleway"/>
              <a:cs typeface="Poppins" panose="020B0604020202020204" charset="0"/>
              <a:sym typeface="Raleway"/>
            </a:endParaRPr>
          </a:p>
        </p:txBody>
      </p:sp>
      <p:sp>
        <p:nvSpPr>
          <p:cNvPr id="146" name="Google Shape;146;p21"/>
          <p:cNvSpPr txBox="1"/>
          <p:nvPr/>
        </p:nvSpPr>
        <p:spPr>
          <a:xfrm>
            <a:off x="8784300" y="6810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235BA9"/>
              </a:solidFill>
              <a:effectLst/>
              <a:uLnTx/>
              <a:uFillTx/>
              <a:latin typeface="Poppins"/>
              <a:ea typeface="Poppins"/>
              <a:cs typeface="Poppins"/>
              <a:sym typeface="Poppins"/>
            </a:endParaRPr>
          </a:p>
        </p:txBody>
      </p:sp>
      <p:sp>
        <p:nvSpPr>
          <p:cNvPr id="147" name="Google Shape;147;p21"/>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14</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pic>
        <p:nvPicPr>
          <p:cNvPr id="12" name="Image 11">
            <a:extLst>
              <a:ext uri="{FF2B5EF4-FFF2-40B4-BE49-F238E27FC236}">
                <a16:creationId xmlns:a16="http://schemas.microsoft.com/office/drawing/2014/main" id="{072C4B01-CA3E-4F1F-B1BA-D743E6256C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310" y="3783810"/>
            <a:ext cx="1478609" cy="985739"/>
          </a:xfrm>
          <a:prstGeom prst="rect">
            <a:avLst/>
          </a:prstGeom>
        </p:spPr>
      </p:pic>
      <p:sp>
        <p:nvSpPr>
          <p:cNvPr id="13" name="Google Shape;113;p4">
            <a:extLst>
              <a:ext uri="{FF2B5EF4-FFF2-40B4-BE49-F238E27FC236}">
                <a16:creationId xmlns:a16="http://schemas.microsoft.com/office/drawing/2014/main" id="{B6607D29-BA83-411C-B31E-19AC276D17B8}"/>
              </a:ext>
            </a:extLst>
          </p:cNvPr>
          <p:cNvSpPr/>
          <p:nvPr/>
        </p:nvSpPr>
        <p:spPr>
          <a:xfrm>
            <a:off x="1536569" y="3783810"/>
            <a:ext cx="4440026" cy="998696"/>
          </a:xfrm>
          <a:prstGeom prst="rect">
            <a:avLst/>
          </a:prstGeom>
          <a:solidFill>
            <a:srgbClr val="235B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0" i="0" u="none" strike="noStrike" cap="none" dirty="0">
                <a:solidFill>
                  <a:schemeClr val="lt1"/>
                </a:solidFill>
                <a:latin typeface="Poppins" panose="020B0604020202020204" charset="0"/>
                <a:ea typeface="Calibri"/>
                <a:cs typeface="Poppins" panose="020B0604020202020204" charset="0"/>
                <a:sym typeface="Calibri"/>
              </a:rPr>
              <a:t>Y a-t-il des enjeux en lien avec les personnes autochtones dans votre pays d’origine ? Ces personnes sont-elles traitées différemment du reste de la population ?</a:t>
            </a:r>
            <a:endParaRPr lang="fr-CA" sz="12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23001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05"/>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9A076824-E026-4BF1-BE04-74B6E04341B4}"/>
              </a:ext>
            </a:extLst>
          </p:cNvPr>
          <p:cNvGraphicFramePr>
            <a:graphicFrameLocks noChangeAspect="1"/>
          </p:cNvGraphicFramePr>
          <p:nvPr>
            <p:custDataLst>
              <p:tags r:id="rId1"/>
            </p:custDataLst>
            <p:extLst>
              <p:ext uri="{D42A27DB-BD31-4B8C-83A1-F6EECF244321}">
                <p14:modId xmlns:p14="http://schemas.microsoft.com/office/powerpoint/2010/main" val="1765637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2" name="Objet 1" hidden="1">
                        <a:extLst>
                          <a:ext uri="{FF2B5EF4-FFF2-40B4-BE49-F238E27FC236}">
                            <a16:creationId xmlns:a16="http://schemas.microsoft.com/office/drawing/2014/main" id="{9A076824-E026-4BF1-BE04-74B6E0434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6" name="Google Shape;106;p17"/>
          <p:cNvSpPr txBox="1">
            <a:spLocks noGrp="1"/>
          </p:cNvSpPr>
          <p:nvPr>
            <p:ph type="ctrTitle"/>
          </p:nvPr>
        </p:nvSpPr>
        <p:spPr>
          <a:xfrm>
            <a:off x="2371725" y="1551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0" dirty="0">
                <a:solidFill>
                  <a:srgbClr val="235BA9"/>
                </a:solidFill>
                <a:latin typeface="Poppins SemiBold"/>
                <a:ea typeface="Poppins SemiBold"/>
                <a:cs typeface="Poppins SemiBold"/>
                <a:sym typeface="Poppins SemiBold"/>
              </a:rPr>
              <a:t>Les femmes</a:t>
            </a:r>
            <a:endParaRPr b="0" dirty="0">
              <a:solidFill>
                <a:srgbClr val="235BA9"/>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49457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47988"/>
            <a:ext cx="6432300" cy="1309362"/>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2400" dirty="0">
                <a:solidFill>
                  <a:srgbClr val="235BA9"/>
                </a:solidFill>
                <a:latin typeface="Poppins SemiBold"/>
                <a:ea typeface="Poppins SemiBold"/>
                <a:cs typeface="Poppins SemiBold"/>
                <a:sym typeface="Poppins SemiBold"/>
              </a:rPr>
              <a:t>Quel est le statut de la femme au Québec ?</a:t>
            </a:r>
            <a:endParaRPr sz="2400" dirty="0">
              <a:solidFill>
                <a:srgbClr val="235BA9"/>
              </a:solidFill>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1552575"/>
            <a:ext cx="6432300" cy="3148153"/>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1600"/>
              <a:buChar char="•"/>
            </a:pPr>
            <a:r>
              <a:rPr lang="fr-CA" sz="1000" dirty="0">
                <a:latin typeface="Poppins" panose="020B0604020202020204" charset="0"/>
                <a:cs typeface="Poppins" panose="020B0604020202020204" charset="0"/>
              </a:rPr>
              <a:t>L’égalité entre les hommes et les femmes est une valeur chère à la société québécoise. Au fil du temps, plusieurs mesures ont été prises pour assurer leur égale participation à la société et au respect de leurs droits. En voici quelques exemples : </a:t>
            </a:r>
          </a:p>
          <a:p>
            <a:pPr marL="685800" lvl="1" indent="-228600" algn="just" rtl="0">
              <a:lnSpc>
                <a:spcPct val="90000"/>
              </a:lnSpc>
              <a:spcBef>
                <a:spcPts val="500"/>
              </a:spcBef>
              <a:spcAft>
                <a:spcPts val="0"/>
              </a:spcAft>
              <a:buClr>
                <a:schemeClr val="dk1"/>
              </a:buClr>
              <a:buSzPts val="1400"/>
              <a:buChar char="•"/>
            </a:pPr>
            <a:r>
              <a:rPr lang="fr-CA" sz="1000" dirty="0">
                <a:latin typeface="Poppins" panose="020B0604020202020204" charset="0"/>
                <a:cs typeface="Poppins" panose="020B0604020202020204" charset="0"/>
              </a:rPr>
              <a:t>En 1940, grâce aux luttes des suffragettes au courant des années 1920 et 1930, les Québécoises obtiennent le droit de vote. Par la suite, c’est au sujet des élus qu’on travaille sur l’atteinte d’une certaine parité. </a:t>
            </a:r>
          </a:p>
          <a:p>
            <a:pPr marL="685800" lvl="1" indent="-228600" algn="just" rtl="0">
              <a:lnSpc>
                <a:spcPct val="90000"/>
              </a:lnSpc>
              <a:spcBef>
                <a:spcPts val="500"/>
              </a:spcBef>
              <a:spcAft>
                <a:spcPts val="0"/>
              </a:spcAft>
              <a:buClr>
                <a:schemeClr val="dk1"/>
              </a:buClr>
              <a:buSzPts val="1400"/>
              <a:buChar char="•"/>
            </a:pPr>
            <a:r>
              <a:rPr lang="fr-CA" sz="1000" dirty="0">
                <a:latin typeface="Poppins" panose="020B0604020202020204" charset="0"/>
                <a:cs typeface="Poppins" panose="020B0604020202020204" charset="0"/>
              </a:rPr>
              <a:t>En 1975, la Charte québécoise des droits et libertés interdit toute discrimination fondée sur le sexe.</a:t>
            </a:r>
          </a:p>
          <a:p>
            <a:pPr marL="685800" lvl="1" indent="-228600" algn="just" rtl="0">
              <a:lnSpc>
                <a:spcPct val="90000"/>
              </a:lnSpc>
              <a:spcBef>
                <a:spcPts val="500"/>
              </a:spcBef>
              <a:spcAft>
                <a:spcPts val="0"/>
              </a:spcAft>
              <a:buClr>
                <a:schemeClr val="dk1"/>
              </a:buClr>
              <a:buSzPts val="1400"/>
              <a:buChar char="•"/>
            </a:pPr>
            <a:r>
              <a:rPr lang="fr-CA" sz="1000" dirty="0">
                <a:latin typeface="Poppins" panose="020B0604020202020204" charset="0"/>
                <a:cs typeface="Poppins" panose="020B0604020202020204" charset="0"/>
              </a:rPr>
              <a:t>En 1996, la Loi sur l’équité salariale vise à réduire les écarts salariaux entre les postes traditionnellement occupés par des hommes et ceux occupés par des femmes.</a:t>
            </a:r>
          </a:p>
          <a:p>
            <a:pPr marL="685800" lvl="1" indent="-228600" algn="just" rtl="0">
              <a:lnSpc>
                <a:spcPct val="90000"/>
              </a:lnSpc>
              <a:spcBef>
                <a:spcPts val="500"/>
              </a:spcBef>
              <a:spcAft>
                <a:spcPts val="0"/>
              </a:spcAft>
              <a:buClr>
                <a:schemeClr val="dk1"/>
              </a:buClr>
              <a:buSzPts val="1400"/>
              <a:buChar char="•"/>
            </a:pPr>
            <a:r>
              <a:rPr lang="fr-CA" sz="1000" dirty="0">
                <a:latin typeface="Poppins" panose="020B0604020202020204" charset="0"/>
                <a:cs typeface="Poppins" panose="020B0604020202020204" charset="0"/>
              </a:rPr>
              <a:t>En 1997, le gouvernement crée le réseau des Centres de la petite enfance, communément appelés CPE. Ces centres, qui offrent un service de garde abordable aux familles québécoises, permettent aux femmes d’intégrer et de rester sur le marché du travail, leur permettant ainsi d’acquérir une certaine autonomie financière et de s’épanouir professionnellement.</a:t>
            </a:r>
          </a:p>
          <a:p>
            <a:pPr marL="0" lvl="0" indent="0" algn="just" rtl="0">
              <a:lnSpc>
                <a:spcPct val="90000"/>
              </a:lnSpc>
              <a:spcBef>
                <a:spcPts val="1000"/>
              </a:spcBef>
              <a:spcAft>
                <a:spcPts val="0"/>
              </a:spcAft>
              <a:buClr>
                <a:schemeClr val="dk1"/>
              </a:buClr>
              <a:buSzPts val="2000"/>
              <a:buNone/>
            </a:pPr>
            <a:endParaRPr lang="fr-CA" sz="1000" dirty="0">
              <a:latin typeface="Poppins" panose="020B0604020202020204" charset="0"/>
              <a:cs typeface="Poppins" panose="020B0604020202020204" charset="0"/>
            </a:endParaRPr>
          </a:p>
          <a:p>
            <a:pPr marL="0" lvl="0" indent="0" algn="just" rtl="0">
              <a:lnSpc>
                <a:spcPct val="90000"/>
              </a:lnSpc>
              <a:spcBef>
                <a:spcPts val="1000"/>
              </a:spcBef>
              <a:spcAft>
                <a:spcPts val="0"/>
              </a:spcAft>
              <a:buClr>
                <a:schemeClr val="dk1"/>
              </a:buClr>
              <a:buSzPts val="2000"/>
              <a:buNone/>
            </a:pPr>
            <a:r>
              <a:rPr lang="fr-CA" sz="1000" dirty="0">
                <a:latin typeface="Poppins" panose="020B0604020202020204" charset="0"/>
                <a:cs typeface="Poppins" panose="020B0604020202020204" charset="0"/>
              </a:rPr>
              <a:t>Aujourd’hui, les rôles traditionnels des hommes et des femmes sont de plus en plus partagés. Les hommes des plus jeunes générations participent davantage aux tâches ménagères, et les femmes occupent plus souvent des postes autrefois réservés aux hommes.</a:t>
            </a:r>
          </a:p>
        </p:txBody>
      </p:sp>
      <p:sp>
        <p:nvSpPr>
          <p:cNvPr id="157" name="Google Shape;157;p22"/>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dirty="0">
                <a:solidFill>
                  <a:srgbClr val="235BA9"/>
                </a:solidFill>
                <a:latin typeface="Poppins"/>
                <a:ea typeface="Poppins"/>
                <a:cs typeface="Poppins"/>
                <a:sym typeface="Poppins"/>
              </a:rPr>
              <a:t>16</a:t>
            </a:r>
            <a:endParaRPr sz="1200" b="1" dirty="0">
              <a:solidFill>
                <a:srgbClr val="235BA9"/>
              </a:solidFill>
              <a:latin typeface="Poppins"/>
              <a:ea typeface="Poppins"/>
              <a:cs typeface="Poppins"/>
              <a:sym typeface="Poppins"/>
            </a:endParaRPr>
          </a:p>
        </p:txBody>
      </p:sp>
      <p:pic>
        <p:nvPicPr>
          <p:cNvPr id="8" name="Image 7">
            <a:extLst>
              <a:ext uri="{FF2B5EF4-FFF2-40B4-BE49-F238E27FC236}">
                <a16:creationId xmlns:a16="http://schemas.microsoft.com/office/drawing/2014/main" id="{3E13058C-A855-4B54-9FC3-7BA2146C3D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40401">
            <a:off x="326772" y="1900012"/>
            <a:ext cx="1144701" cy="863925"/>
          </a:xfrm>
          <a:prstGeom prst="rect">
            <a:avLst/>
          </a:prstGeom>
        </p:spPr>
      </p:pic>
      <p:pic>
        <p:nvPicPr>
          <p:cNvPr id="9" name="Image 8">
            <a:extLst>
              <a:ext uri="{FF2B5EF4-FFF2-40B4-BE49-F238E27FC236}">
                <a16:creationId xmlns:a16="http://schemas.microsoft.com/office/drawing/2014/main" id="{158A6C7E-1721-46B9-BD38-96B7E68399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69254">
            <a:off x="344290" y="3086873"/>
            <a:ext cx="1461408" cy="9742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47988"/>
            <a:ext cx="6432300" cy="1309362"/>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Les femmes sont-elles entièrement égales aux hommes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1842613"/>
            <a:ext cx="6432300" cy="3148153"/>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000"/>
              <a:buChar char="•"/>
            </a:pPr>
            <a:r>
              <a:rPr lang="fr-CA" sz="1000" dirty="0">
                <a:latin typeface="Poppins" panose="020B0604020202020204" charset="0"/>
                <a:cs typeface="Poppins" panose="020B0604020202020204" charset="0"/>
              </a:rPr>
              <a:t>Malgré l’importance de l’égalité de genres au Québec, la situation n’est pas parfaite : </a:t>
            </a:r>
          </a:p>
          <a:p>
            <a:pPr marL="685800" lvl="1" indent="-228600" algn="just" rtl="0">
              <a:lnSpc>
                <a:spcPct val="90000"/>
              </a:lnSpc>
              <a:spcBef>
                <a:spcPts val="500"/>
              </a:spcBef>
              <a:spcAft>
                <a:spcPts val="0"/>
              </a:spcAft>
              <a:buClr>
                <a:schemeClr val="dk1"/>
              </a:buClr>
              <a:buSzPts val="1800"/>
              <a:buChar char="•"/>
            </a:pPr>
            <a:r>
              <a:rPr lang="fr-CA" sz="1000" dirty="0">
                <a:latin typeface="Poppins" panose="020B0604020202020204" charset="0"/>
                <a:cs typeface="Poppins" panose="020B0604020202020204" charset="0"/>
              </a:rPr>
              <a:t>Il existe encore des écarts salariaux entre les hommes et les femmes. Ceux-ci s’expliquent notamment par le fait que les postes traditionnellement associés au genre féminin (ex. enseignante, préposée aux bénéficiaires, éducatrice en garderie) sont moins bien rémunérés que des postes requérant un niveau d’expertise similaire ou inférieur qui sont traditionnellement associés au genre masculin (ex. travailleur de la construction, plombier, électricien).</a:t>
            </a:r>
          </a:p>
          <a:p>
            <a:pPr marL="685800" lvl="1" indent="-228600" algn="just" rtl="0">
              <a:lnSpc>
                <a:spcPct val="90000"/>
              </a:lnSpc>
              <a:spcBef>
                <a:spcPts val="500"/>
              </a:spcBef>
              <a:spcAft>
                <a:spcPts val="0"/>
              </a:spcAft>
              <a:buClr>
                <a:schemeClr val="dk1"/>
              </a:buClr>
              <a:buSzPts val="1800"/>
              <a:buChar char="•"/>
            </a:pPr>
            <a:r>
              <a:rPr lang="fr-CA" sz="1000" dirty="0">
                <a:latin typeface="Poppins" panose="020B0604020202020204" charset="0"/>
                <a:cs typeface="Poppins" panose="020B0604020202020204" charset="0"/>
              </a:rPr>
              <a:t>Dans certains secteurs, les hommes sont encore nettement majoritaires à la tête des organisations. </a:t>
            </a:r>
          </a:p>
          <a:p>
            <a:pPr marL="685800" lvl="1" indent="-228600" algn="just" rtl="0">
              <a:lnSpc>
                <a:spcPct val="90000"/>
              </a:lnSpc>
              <a:spcBef>
                <a:spcPts val="500"/>
              </a:spcBef>
              <a:spcAft>
                <a:spcPts val="0"/>
              </a:spcAft>
              <a:buClr>
                <a:schemeClr val="dk1"/>
              </a:buClr>
              <a:buSzPts val="1800"/>
              <a:buChar char="•"/>
            </a:pPr>
            <a:r>
              <a:rPr lang="fr-CA" sz="1000" dirty="0">
                <a:latin typeface="Poppins" panose="020B0604020202020204" charset="0"/>
                <a:cs typeface="Poppins" panose="020B0604020202020204" charset="0"/>
              </a:rPr>
              <a:t>La violence envers les femmes est encore un fléau, qui s’est d’ailleurs aggravé pendant la pandémie</a:t>
            </a:r>
          </a:p>
        </p:txBody>
      </p:sp>
      <p:sp>
        <p:nvSpPr>
          <p:cNvPr id="157" name="Google Shape;157;p22"/>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1200" b="1" i="0" u="none" strike="noStrike" kern="0" cap="none" spc="0" normalizeH="0" baseline="0" noProof="0" dirty="0">
                <a:ln>
                  <a:noFill/>
                </a:ln>
                <a:solidFill>
                  <a:srgbClr val="235BA9"/>
                </a:solidFill>
                <a:effectLst/>
                <a:uLnTx/>
                <a:uFillTx/>
                <a:latin typeface="Poppins"/>
                <a:ea typeface="Poppins"/>
                <a:cs typeface="Poppins"/>
                <a:sym typeface="Poppins"/>
              </a:rPr>
              <a:t>17</a:t>
            </a:r>
          </a:p>
        </p:txBody>
      </p:sp>
    </p:spTree>
    <p:extLst>
      <p:ext uri="{BB962C8B-B14F-4D97-AF65-F5344CB8AC3E}">
        <p14:creationId xmlns:p14="http://schemas.microsoft.com/office/powerpoint/2010/main" val="190356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47987"/>
            <a:ext cx="6432300" cy="1661787"/>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Quels sont les principaux sujets d’actualité en ce qui a trait à la condition des femmes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2104398"/>
            <a:ext cx="6432300" cy="2596330"/>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000"/>
              <a:buChar char="•"/>
            </a:pPr>
            <a:r>
              <a:rPr lang="fr-CA" sz="1000" dirty="0">
                <a:latin typeface="Poppins" panose="020B0604020202020204" charset="0"/>
                <a:cs typeface="Poppins" panose="020B0604020202020204" charset="0"/>
              </a:rPr>
              <a:t>Le salaire et les conditions de travail pour les emplois traditionnellement féminins (ex. éducatrices en garderie, enseignantes, infirmières)</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L’augmentation du nombre de féminicides au cours de la dernière année </a:t>
            </a:r>
          </a:p>
          <a:p>
            <a:pPr marL="228600" lvl="0" indent="-228600" algn="just" rtl="0">
              <a:lnSpc>
                <a:spcPct val="90000"/>
              </a:lnSpc>
              <a:spcBef>
                <a:spcPts val="1000"/>
              </a:spcBef>
              <a:spcAft>
                <a:spcPts val="0"/>
              </a:spcAft>
              <a:buClr>
                <a:schemeClr val="dk1"/>
              </a:buClr>
              <a:buSzPts val="2000"/>
              <a:buChar char="•"/>
            </a:pPr>
            <a:r>
              <a:rPr lang="fr-CA" sz="1000" dirty="0">
                <a:latin typeface="Poppins" panose="020B0604020202020204" charset="0"/>
                <a:cs typeface="Poppins" panose="020B0604020202020204" charset="0"/>
              </a:rPr>
              <a:t>Le mouvement #Moiaussi, qui dénonce les abus sexuels envers les femmes</a:t>
            </a:r>
          </a:p>
        </p:txBody>
      </p:sp>
      <p:sp>
        <p:nvSpPr>
          <p:cNvPr id="157" name="Google Shape;157;p22"/>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1200" b="1" i="0" u="none" strike="noStrike" kern="0" cap="none" spc="0" normalizeH="0" baseline="0" noProof="0" dirty="0">
                <a:ln>
                  <a:noFill/>
                </a:ln>
                <a:solidFill>
                  <a:srgbClr val="235BA9"/>
                </a:solidFill>
                <a:effectLst/>
                <a:uLnTx/>
                <a:uFillTx/>
                <a:latin typeface="Poppins"/>
                <a:ea typeface="Poppins"/>
                <a:cs typeface="Poppins"/>
                <a:sym typeface="Poppins"/>
              </a:rPr>
              <a:t>18</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sp>
        <p:nvSpPr>
          <p:cNvPr id="8" name="Google Shape;113;p4">
            <a:extLst>
              <a:ext uri="{FF2B5EF4-FFF2-40B4-BE49-F238E27FC236}">
                <a16:creationId xmlns:a16="http://schemas.microsoft.com/office/drawing/2014/main" id="{576C6C19-CB0B-4BB5-89EB-79FCF55F806F}"/>
              </a:ext>
            </a:extLst>
          </p:cNvPr>
          <p:cNvSpPr/>
          <p:nvPr/>
        </p:nvSpPr>
        <p:spPr>
          <a:xfrm>
            <a:off x="1858967" y="3478908"/>
            <a:ext cx="5479672" cy="998696"/>
          </a:xfrm>
          <a:prstGeom prst="rect">
            <a:avLst/>
          </a:prstGeom>
          <a:solidFill>
            <a:srgbClr val="235B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0" i="0" u="none" strike="noStrike" cap="none" dirty="0">
                <a:solidFill>
                  <a:schemeClr val="lt1"/>
                </a:solidFill>
                <a:latin typeface="Poppins" panose="020B0604020202020204" charset="0"/>
                <a:ea typeface="Calibri"/>
                <a:cs typeface="Poppins" panose="020B0604020202020204" charset="0"/>
                <a:sym typeface="Calibri"/>
              </a:rPr>
              <a:t>Dans votre pays d’origine, les femmes sont-elles traitées de manière égale aux hommes ? Quelles sont les principales inégalités qui </a:t>
            </a:r>
            <a:r>
              <a:rPr lang="fr-CA" sz="1200" dirty="0">
                <a:solidFill>
                  <a:schemeClr val="lt1"/>
                </a:solidFill>
                <a:latin typeface="Poppins" panose="020B0604020202020204" charset="0"/>
                <a:ea typeface="Calibri"/>
                <a:cs typeface="Poppins" panose="020B0604020202020204" charset="0"/>
                <a:sym typeface="Calibri"/>
              </a:rPr>
              <a:t>existent </a:t>
            </a:r>
            <a:r>
              <a:rPr lang="fr-CA" sz="1200" b="0" i="0" u="none" strike="noStrike" cap="none" dirty="0">
                <a:solidFill>
                  <a:schemeClr val="lt1"/>
                </a:solidFill>
                <a:latin typeface="Poppins" panose="020B0604020202020204" charset="0"/>
                <a:ea typeface="Calibri"/>
                <a:cs typeface="Poppins" panose="020B0604020202020204" charset="0"/>
                <a:sym typeface="Calibri"/>
              </a:rPr>
              <a:t>?</a:t>
            </a:r>
            <a:endParaRPr lang="fr-CA" sz="12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10030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05"/>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9A076824-E026-4BF1-BE04-74B6E04341B4}"/>
              </a:ext>
            </a:extLst>
          </p:cNvPr>
          <p:cNvGraphicFramePr>
            <a:graphicFrameLocks noChangeAspect="1"/>
          </p:cNvGraphicFramePr>
          <p:nvPr>
            <p:custDataLst>
              <p:tags r:id="rId1"/>
            </p:custDataLst>
            <p:extLst>
              <p:ext uri="{D42A27DB-BD31-4B8C-83A1-F6EECF244321}">
                <p14:modId xmlns:p14="http://schemas.microsoft.com/office/powerpoint/2010/main" val="1269403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2" name="Objet 1" hidden="1">
                        <a:extLst>
                          <a:ext uri="{FF2B5EF4-FFF2-40B4-BE49-F238E27FC236}">
                            <a16:creationId xmlns:a16="http://schemas.microsoft.com/office/drawing/2014/main" id="{9A076824-E026-4BF1-BE04-74B6E04341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6" name="Google Shape;106;p17"/>
          <p:cNvSpPr txBox="1">
            <a:spLocks noGrp="1"/>
          </p:cNvSpPr>
          <p:nvPr>
            <p:ph type="ctrTitle"/>
          </p:nvPr>
        </p:nvSpPr>
        <p:spPr>
          <a:xfrm>
            <a:off x="2371725" y="1551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0" dirty="0">
                <a:solidFill>
                  <a:srgbClr val="235BA9"/>
                </a:solidFill>
                <a:latin typeface="Poppins SemiBold"/>
                <a:ea typeface="Poppins SemiBold"/>
                <a:cs typeface="Poppins SemiBold"/>
                <a:sym typeface="Poppins SemiBold"/>
              </a:rPr>
              <a:t>La politique</a:t>
            </a:r>
            <a:endParaRPr b="0" dirty="0">
              <a:solidFill>
                <a:srgbClr val="235BA9"/>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42129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79"/>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81" name="Google Shape;81;p14"/>
          <p:cNvSpPr txBox="1"/>
          <p:nvPr/>
        </p:nvSpPr>
        <p:spPr>
          <a:xfrm>
            <a:off x="1420175" y="536688"/>
            <a:ext cx="68433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2400" dirty="0">
                <a:solidFill>
                  <a:srgbClr val="235BA9"/>
                </a:solidFill>
                <a:latin typeface="Poppins SemiBold"/>
                <a:ea typeface="Poppins SemiBold"/>
                <a:cs typeface="Poppins SemiBold"/>
                <a:sym typeface="Poppins SemiBold"/>
              </a:rPr>
              <a:t>Pourquoi ces rencontres ?</a:t>
            </a:r>
            <a:endParaRPr sz="2400" dirty="0">
              <a:solidFill>
                <a:srgbClr val="235BA9"/>
              </a:solidFill>
              <a:latin typeface="Poppins SemiBold"/>
              <a:ea typeface="Poppins SemiBold"/>
              <a:cs typeface="Poppins SemiBold"/>
              <a:sym typeface="Poppins SemiBold"/>
            </a:endParaRPr>
          </a:p>
        </p:txBody>
      </p:sp>
      <p:pic>
        <p:nvPicPr>
          <p:cNvPr id="82" name="Google Shape;82;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83" name="Google Shape;83;p14"/>
          <p:cNvSpPr txBox="1"/>
          <p:nvPr/>
        </p:nvSpPr>
        <p:spPr>
          <a:xfrm>
            <a:off x="1420175" y="1146325"/>
            <a:ext cx="6432300" cy="3145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fr-CA" sz="1600" dirty="0">
                <a:solidFill>
                  <a:schemeClr val="dk2"/>
                </a:solidFill>
                <a:latin typeface="Poppins"/>
                <a:ea typeface="Poppins"/>
                <a:cs typeface="Poppins"/>
                <a:sym typeface="Poppins"/>
              </a:rPr>
              <a:t>Trois objectifs : </a:t>
            </a:r>
          </a:p>
          <a:p>
            <a:pPr marL="0" lvl="0" indent="0" algn="just" rtl="0">
              <a:spcBef>
                <a:spcPts val="0"/>
              </a:spcBef>
              <a:spcAft>
                <a:spcPts val="0"/>
              </a:spcAft>
              <a:buNone/>
            </a:pPr>
            <a:endParaRPr sz="1300" b="1" dirty="0">
              <a:solidFill>
                <a:srgbClr val="235BA9"/>
              </a:solidFill>
              <a:latin typeface="Poppins"/>
              <a:ea typeface="Poppins"/>
              <a:cs typeface="Poppins"/>
              <a:sym typeface="Poppins"/>
            </a:endParaRPr>
          </a:p>
          <a:p>
            <a:pPr marL="457200" lvl="0" indent="-317500" algn="just" rtl="0">
              <a:spcBef>
                <a:spcPts val="0"/>
              </a:spcBef>
              <a:spcAft>
                <a:spcPts val="0"/>
              </a:spcAft>
              <a:buClr>
                <a:srgbClr val="235BA9"/>
              </a:buClr>
              <a:buSzPts val="1400"/>
              <a:buFont typeface="Raleway"/>
              <a:buChar char="➔"/>
            </a:pPr>
            <a:r>
              <a:rPr lang="fr-CA" sz="1100" dirty="0">
                <a:solidFill>
                  <a:schemeClr val="dk2"/>
                </a:solidFill>
                <a:latin typeface="Poppins"/>
                <a:ea typeface="Poppins"/>
                <a:cs typeface="Poppins"/>
                <a:sym typeface="Poppins"/>
              </a:rPr>
              <a:t>Favoriser la création de lieux d’échanges pour les néo-québécois</a:t>
            </a:r>
          </a:p>
          <a:p>
            <a:pPr marL="457200" lvl="0" indent="-317500" algn="just" rtl="0">
              <a:spcBef>
                <a:spcPts val="0"/>
              </a:spcBef>
              <a:spcAft>
                <a:spcPts val="0"/>
              </a:spcAft>
              <a:buClr>
                <a:srgbClr val="235BA9"/>
              </a:buClr>
              <a:buSzPts val="1400"/>
              <a:buFont typeface="Raleway"/>
              <a:buChar char="➔"/>
            </a:pPr>
            <a:r>
              <a:rPr lang="fr-CA" sz="1100" dirty="0">
                <a:solidFill>
                  <a:schemeClr val="dk2"/>
                </a:solidFill>
                <a:latin typeface="Poppins"/>
                <a:ea typeface="Poppins"/>
                <a:cs typeface="Poppins"/>
                <a:sym typeface="Poppins"/>
              </a:rPr>
              <a:t>Fournir des repères culturels de base et démystifier certaines réalités québécoises afin de favoriser l’inclusion, la conciliation entre identité natale et identité québécoise, ainsi que le développement d’un sentiment d’appartenance au Québec</a:t>
            </a:r>
          </a:p>
          <a:p>
            <a:pPr marL="457200" lvl="0" indent="-317500" algn="just" rtl="0">
              <a:spcBef>
                <a:spcPts val="0"/>
              </a:spcBef>
              <a:spcAft>
                <a:spcPts val="0"/>
              </a:spcAft>
              <a:buClr>
                <a:srgbClr val="235BA9"/>
              </a:buClr>
              <a:buSzPts val="1400"/>
              <a:buFont typeface="Raleway"/>
              <a:buChar char="➔"/>
            </a:pPr>
            <a:r>
              <a:rPr lang="fr-CA" sz="1100" dirty="0">
                <a:solidFill>
                  <a:schemeClr val="dk2"/>
                </a:solidFill>
                <a:latin typeface="Poppins"/>
                <a:ea typeface="Poppins"/>
                <a:cs typeface="Poppins"/>
                <a:sym typeface="Poppins"/>
              </a:rPr>
              <a:t>Faciliter le processus de francisation en créant des ponts entre les individus, les communautés et les organisations qui s’intéressent aux questions de diversité culturelle</a:t>
            </a:r>
          </a:p>
          <a:p>
            <a:pPr marL="139700" lvl="0" algn="just" rtl="0">
              <a:spcBef>
                <a:spcPts val="0"/>
              </a:spcBef>
              <a:spcAft>
                <a:spcPts val="0"/>
              </a:spcAft>
              <a:buClr>
                <a:srgbClr val="235BA9"/>
              </a:buClr>
              <a:buSzPts val="1400"/>
            </a:pPr>
            <a:endParaRPr lang="fr-CA" sz="1100" b="1" dirty="0">
              <a:solidFill>
                <a:schemeClr val="dk2"/>
              </a:solidFill>
              <a:latin typeface="Poppins"/>
              <a:ea typeface="Poppins"/>
              <a:cs typeface="Poppins"/>
              <a:sym typeface="Poppins"/>
            </a:endParaRPr>
          </a:p>
          <a:p>
            <a:pPr marL="139700" algn="just">
              <a:buClr>
                <a:srgbClr val="235BA9"/>
              </a:buClr>
              <a:buSzPts val="1400"/>
            </a:pPr>
            <a:endParaRPr lang="fr" sz="1300" b="1" dirty="0">
              <a:solidFill>
                <a:srgbClr val="235BA9"/>
              </a:solidFill>
              <a:latin typeface="Poppins"/>
              <a:ea typeface="Poppins"/>
              <a:cs typeface="Poppins"/>
              <a:sym typeface="Poppins"/>
            </a:endParaRPr>
          </a:p>
          <a:p>
            <a:pPr marL="139700" algn="just">
              <a:buClr>
                <a:srgbClr val="235BA9"/>
              </a:buClr>
              <a:buSzPts val="1400"/>
            </a:pPr>
            <a:r>
              <a:rPr lang="fr" sz="1300" b="1" dirty="0">
                <a:solidFill>
                  <a:srgbClr val="235BA9"/>
                </a:solidFill>
                <a:latin typeface="Poppins"/>
                <a:ea typeface="Poppins"/>
                <a:cs typeface="Poppins"/>
                <a:sym typeface="Poppins"/>
              </a:rPr>
              <a:t>Le Projet Ambition Québec (PAQ)</a:t>
            </a:r>
          </a:p>
          <a:p>
            <a:pPr marL="139700" algn="just">
              <a:buClr>
                <a:srgbClr val="235BA9"/>
              </a:buClr>
              <a:buSzPts val="1400"/>
            </a:pPr>
            <a:br>
              <a:rPr lang="fr" sz="1300" dirty="0">
                <a:solidFill>
                  <a:schemeClr val="dk2"/>
                </a:solidFill>
                <a:latin typeface="Poppins"/>
                <a:ea typeface="Poppins"/>
                <a:cs typeface="Poppins"/>
                <a:sym typeface="Poppins"/>
              </a:rPr>
            </a:br>
            <a:r>
              <a:rPr lang="fr-CA" sz="1100" dirty="0">
                <a:solidFill>
                  <a:schemeClr val="dk2"/>
                </a:solidFill>
                <a:latin typeface="Poppins"/>
                <a:cs typeface="Poppins"/>
              </a:rPr>
              <a:t>La mission du projet Ambition Québec (PAQ) est de mobiliser la population québécoise autour d’un idéal de société non partisan au sein duquel chaque personne est invitée à prendre part au projet d’un Québec authentique et émancipé : une ambition inclusive et innovante visant la pleine détermination des Québécoises et des Québécois. Le PAQ fonde sa richesse sur la recherche d’un vivre-ensemble axé sur une démocratie participative de proximité. </a:t>
            </a:r>
            <a:endParaRPr sz="1100" dirty="0">
              <a:solidFill>
                <a:schemeClr val="dk2"/>
              </a:solidFill>
              <a:latin typeface="Poppins"/>
              <a:ea typeface="Poppins"/>
              <a:cs typeface="Poppins"/>
              <a:sym typeface="Poppins"/>
            </a:endParaRPr>
          </a:p>
        </p:txBody>
      </p:sp>
      <p:sp>
        <p:nvSpPr>
          <p:cNvPr id="85" name="Google Shape;85;p14"/>
          <p:cNvSpPr txBox="1"/>
          <p:nvPr/>
        </p:nvSpPr>
        <p:spPr>
          <a:xfrm>
            <a:off x="8858700" y="0"/>
            <a:ext cx="2853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a:solidFill>
                  <a:srgbClr val="235BA9"/>
                </a:solidFill>
                <a:latin typeface="Poppins"/>
                <a:ea typeface="Poppins"/>
                <a:cs typeface="Poppins"/>
                <a:sym typeface="Poppins"/>
              </a:rPr>
              <a:t>2</a:t>
            </a:r>
            <a:endParaRPr sz="1200" b="1">
              <a:solidFill>
                <a:srgbClr val="235BA9"/>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47988"/>
            <a:ext cx="6432300" cy="1309362"/>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Comment fonctionne la politique québécoise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1809386"/>
            <a:ext cx="3475675" cy="3043378"/>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800"/>
              <a:buChar char="•"/>
            </a:pPr>
            <a:r>
              <a:rPr lang="fr-CA" sz="1000" dirty="0">
                <a:latin typeface="Poppins" panose="020B0604020202020204" charset="0"/>
                <a:cs typeface="Poppins" panose="020B0604020202020204" charset="0"/>
                <a:sym typeface="Arial"/>
              </a:rPr>
              <a:t>Il existe trois paliers gouvernementaux : </a:t>
            </a:r>
          </a:p>
          <a:p>
            <a:pPr lvl="0" algn="just" rtl="0">
              <a:lnSpc>
                <a:spcPct val="90000"/>
              </a:lnSpc>
              <a:spcBef>
                <a:spcPts val="0"/>
              </a:spcBef>
              <a:spcAft>
                <a:spcPts val="0"/>
              </a:spcAft>
              <a:buClr>
                <a:schemeClr val="dk1"/>
              </a:buClr>
              <a:buSzPts val="2800"/>
            </a:pP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2400"/>
              <a:buChar char="•"/>
            </a:pPr>
            <a:r>
              <a:rPr lang="fr-CA" sz="1000" dirty="0">
                <a:latin typeface="Poppins" panose="020B0604020202020204" charset="0"/>
                <a:cs typeface="Poppins" panose="020B0604020202020204" charset="0"/>
                <a:sym typeface="Arial"/>
              </a:rPr>
              <a:t>Fédéral (Canada)</a:t>
            </a: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2400"/>
              <a:buChar char="•"/>
            </a:pPr>
            <a:r>
              <a:rPr lang="fr-CA" sz="1000" dirty="0">
                <a:latin typeface="Poppins" panose="020B0604020202020204" charset="0"/>
                <a:cs typeface="Poppins" panose="020B0604020202020204" charset="0"/>
                <a:sym typeface="Arial"/>
              </a:rPr>
              <a:t>Provincial (Québec)</a:t>
            </a: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2400"/>
              <a:buChar char="•"/>
            </a:pPr>
            <a:r>
              <a:rPr lang="fr-CA" sz="1000" dirty="0">
                <a:latin typeface="Poppins" panose="020B0604020202020204" charset="0"/>
                <a:cs typeface="Poppins" panose="020B0604020202020204" charset="0"/>
                <a:sym typeface="Arial"/>
              </a:rPr>
              <a:t>Municipal (municipalités, ex. Montréal)</a:t>
            </a:r>
            <a:endParaRPr lang="fr-CA" sz="1000" dirty="0">
              <a:latin typeface="Poppins" panose="020B0604020202020204" charset="0"/>
              <a:cs typeface="Poppins" panose="020B0604020202020204" charset="0"/>
            </a:endParaRPr>
          </a:p>
          <a:p>
            <a:pPr marL="685800" lvl="1" indent="-76200" algn="just" rtl="0">
              <a:lnSpc>
                <a:spcPct val="90000"/>
              </a:lnSpc>
              <a:spcBef>
                <a:spcPts val="500"/>
              </a:spcBef>
              <a:spcAft>
                <a:spcPts val="0"/>
              </a:spcAft>
              <a:buClr>
                <a:schemeClr val="dk1"/>
              </a:buClr>
              <a:buSzPts val="2400"/>
              <a:buNone/>
            </a:pPr>
            <a:endParaRPr lang="fr-CA" sz="1000" dirty="0">
              <a:latin typeface="Poppins" panose="020B0604020202020204" charset="0"/>
              <a:cs typeface="Poppins" panose="020B0604020202020204" charset="0"/>
              <a:sym typeface="Arial"/>
            </a:endParaRPr>
          </a:p>
          <a:p>
            <a:pPr marL="685800" lvl="1" indent="-228600" algn="just" rtl="0">
              <a:lnSpc>
                <a:spcPct val="90000"/>
              </a:lnSpc>
              <a:spcBef>
                <a:spcPts val="500"/>
              </a:spcBef>
              <a:spcAft>
                <a:spcPts val="0"/>
              </a:spcAft>
              <a:buClr>
                <a:schemeClr val="dk1"/>
              </a:buClr>
              <a:buSzPts val="2400"/>
              <a:buChar char="•"/>
            </a:pPr>
            <a:r>
              <a:rPr lang="fr-CA" sz="1000" dirty="0">
                <a:latin typeface="Poppins" panose="020B0604020202020204" charset="0"/>
                <a:cs typeface="Poppins" panose="020B0604020202020204" charset="0"/>
                <a:sym typeface="Arial"/>
              </a:rPr>
              <a:t>Chaque palier a des pouvoirs spécifiques, tel qu’illustré ci-contre. </a:t>
            </a:r>
            <a:endParaRPr lang="fr-CA" sz="1000" dirty="0">
              <a:latin typeface="Poppins" panose="020B0604020202020204" charset="0"/>
              <a:cs typeface="Poppins" panose="020B0604020202020204" charset="0"/>
            </a:endParaRPr>
          </a:p>
          <a:p>
            <a:pPr marL="685800" lvl="1" indent="-76200" algn="just" rtl="0">
              <a:lnSpc>
                <a:spcPct val="90000"/>
              </a:lnSpc>
              <a:spcBef>
                <a:spcPts val="500"/>
              </a:spcBef>
              <a:spcAft>
                <a:spcPts val="0"/>
              </a:spcAft>
              <a:buClr>
                <a:schemeClr val="dk1"/>
              </a:buClr>
              <a:buSzPts val="2400"/>
              <a:buNone/>
            </a:pPr>
            <a:endParaRPr lang="fr-CA" sz="1000" dirty="0">
              <a:latin typeface="Poppins" panose="020B0604020202020204" charset="0"/>
              <a:cs typeface="Poppins" panose="020B0604020202020204" charset="0"/>
              <a:sym typeface="Arial"/>
            </a:endParaRPr>
          </a:p>
          <a:p>
            <a:pPr marL="685800" lvl="1" indent="-228600" algn="just" rtl="0">
              <a:lnSpc>
                <a:spcPct val="90000"/>
              </a:lnSpc>
              <a:spcBef>
                <a:spcPts val="500"/>
              </a:spcBef>
              <a:spcAft>
                <a:spcPts val="0"/>
              </a:spcAft>
              <a:buClr>
                <a:schemeClr val="dk1"/>
              </a:buClr>
              <a:buSzPts val="2400"/>
              <a:buChar char="•"/>
            </a:pPr>
            <a:r>
              <a:rPr lang="fr-CA" sz="1000" dirty="0">
                <a:latin typeface="Poppins" panose="020B0604020202020204" charset="0"/>
                <a:cs typeface="Poppins" panose="020B0604020202020204" charset="0"/>
                <a:sym typeface="Arial"/>
              </a:rPr>
              <a:t>Les citoyens élisent leurs représentants pour chaque palier, généralement aux quatre ans</a:t>
            </a:r>
            <a:endParaRPr lang="fr-CA" sz="1000" dirty="0">
              <a:latin typeface="Poppins" panose="020B0604020202020204" charset="0"/>
              <a:cs typeface="Poppins" panose="020B0604020202020204" charset="0"/>
            </a:endParaRPr>
          </a:p>
          <a:p>
            <a:pPr marL="0" marR="0" lvl="0" indent="0" algn="just" defTabSz="914400" rtl="0" eaLnBrk="1" fontAlgn="auto" latinLnBrk="0" hangingPunct="1">
              <a:lnSpc>
                <a:spcPct val="90000"/>
              </a:lnSpc>
              <a:spcBef>
                <a:spcPts val="1000"/>
              </a:spcBef>
              <a:spcAft>
                <a:spcPts val="0"/>
              </a:spcAft>
              <a:buClr>
                <a:srgbClr val="F46524"/>
              </a:buClr>
              <a:buSzPts val="2000"/>
              <a:buFont typeface="Arial"/>
              <a:buNone/>
              <a:tabLst/>
              <a:defRPr/>
            </a:pPr>
            <a:r>
              <a:rPr kumimoji="0" lang="fr-CA" sz="1000" b="0" i="0" u="none" strike="noStrike" kern="0" cap="none" spc="0" normalizeH="0" baseline="0" noProof="0" dirty="0">
                <a:ln>
                  <a:noFill/>
                </a:ln>
                <a:solidFill>
                  <a:srgbClr val="000000"/>
                </a:solidFill>
                <a:effectLst/>
                <a:uLnTx/>
                <a:uFillTx/>
                <a:latin typeface="Poppins" panose="020B0604020202020204" charset="0"/>
                <a:cs typeface="Poppins" panose="020B0604020202020204" charset="0"/>
                <a:sym typeface="Arial"/>
              </a:rPr>
              <a:t>.</a:t>
            </a:r>
          </a:p>
        </p:txBody>
      </p:sp>
      <p:sp>
        <p:nvSpPr>
          <p:cNvPr id="157" name="Google Shape;157;p22"/>
          <p:cNvSpPr txBox="1"/>
          <p:nvPr/>
        </p:nvSpPr>
        <p:spPr>
          <a:xfrm>
            <a:off x="8718698" y="0"/>
            <a:ext cx="425527"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20</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sp>
        <p:nvSpPr>
          <p:cNvPr id="10" name="Google Shape;194;p15">
            <a:extLst>
              <a:ext uri="{FF2B5EF4-FFF2-40B4-BE49-F238E27FC236}">
                <a16:creationId xmlns:a16="http://schemas.microsoft.com/office/drawing/2014/main" id="{4FC924C7-CD60-4B4D-AFCF-1C7F456C9EA2}"/>
              </a:ext>
            </a:extLst>
          </p:cNvPr>
          <p:cNvSpPr/>
          <p:nvPr/>
        </p:nvSpPr>
        <p:spPr>
          <a:xfrm>
            <a:off x="5061098" y="1657350"/>
            <a:ext cx="2723914" cy="3195414"/>
          </a:xfrm>
          <a:prstGeom prst="rect">
            <a:avLst/>
          </a:prstGeom>
          <a:solidFill>
            <a:srgbClr val="235B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b="1" dirty="0">
                <a:solidFill>
                  <a:schemeClr val="lt1"/>
                </a:solidFill>
                <a:latin typeface="Poppins" panose="020B0604020202020204" charset="0"/>
                <a:cs typeface="Poppins" panose="020B0604020202020204" charset="0"/>
                <a:sym typeface="Calibri"/>
              </a:rPr>
              <a:t>Illustration des 3 paliers politiques avec quelques exemples de pouvoirs</a:t>
            </a:r>
          </a:p>
          <a:p>
            <a:pPr marL="0" marR="0" lvl="0" indent="0" algn="ctr" rtl="0">
              <a:spcBef>
                <a:spcPts val="0"/>
              </a:spcBef>
              <a:spcAft>
                <a:spcPts val="0"/>
              </a:spcAft>
              <a:buNone/>
            </a:pPr>
            <a:endParaRPr lang="fr-CA" sz="1200" dirty="0">
              <a:solidFill>
                <a:schemeClr val="lt1"/>
              </a:solidFill>
              <a:latin typeface="Poppins" panose="020B0604020202020204" charset="0"/>
              <a:cs typeface="Poppins" panose="020B0604020202020204" charset="0"/>
            </a:endParaRPr>
          </a:p>
          <a:p>
            <a:pPr marL="0" marR="0" lvl="0" indent="0" algn="ctr" rtl="0">
              <a:spcBef>
                <a:spcPts val="0"/>
              </a:spcBef>
              <a:spcAft>
                <a:spcPts val="0"/>
              </a:spcAft>
              <a:buNone/>
            </a:pPr>
            <a:r>
              <a:rPr lang="fr-CA" sz="1200" b="1" u="sng" dirty="0">
                <a:solidFill>
                  <a:schemeClr val="lt1"/>
                </a:solidFill>
                <a:latin typeface="Poppins" panose="020B0604020202020204" charset="0"/>
                <a:cs typeface="Poppins" panose="020B0604020202020204" charset="0"/>
                <a:sym typeface="Calibri"/>
              </a:rPr>
              <a:t>Fédéral</a:t>
            </a:r>
            <a:r>
              <a:rPr lang="fr-CA" sz="1200" dirty="0">
                <a:solidFill>
                  <a:schemeClr val="lt1"/>
                </a:solidFill>
                <a:latin typeface="Poppins" panose="020B0604020202020204" charset="0"/>
                <a:cs typeface="Poppins" panose="020B0604020202020204" charset="0"/>
                <a:sym typeface="Calibri"/>
              </a:rPr>
              <a:t> : poste, défense, monnaie, relations internationales</a:t>
            </a:r>
          </a:p>
          <a:p>
            <a:pPr marL="0" marR="0" lvl="0" indent="0" algn="ctr" rtl="0">
              <a:spcBef>
                <a:spcPts val="0"/>
              </a:spcBef>
              <a:spcAft>
                <a:spcPts val="0"/>
              </a:spcAft>
              <a:buNone/>
            </a:pPr>
            <a:endParaRPr lang="fr-CA" sz="1200" dirty="0">
              <a:solidFill>
                <a:schemeClr val="lt1"/>
              </a:solidFill>
              <a:latin typeface="Poppins" panose="020B0604020202020204" charset="0"/>
              <a:cs typeface="Poppins" panose="020B0604020202020204" charset="0"/>
            </a:endParaRPr>
          </a:p>
          <a:p>
            <a:pPr marL="0" marR="0" lvl="0" indent="0" algn="ctr" rtl="0">
              <a:spcBef>
                <a:spcPts val="0"/>
              </a:spcBef>
              <a:spcAft>
                <a:spcPts val="0"/>
              </a:spcAft>
              <a:buNone/>
            </a:pPr>
            <a:r>
              <a:rPr lang="fr-CA" sz="1200" b="1" u="sng" dirty="0">
                <a:solidFill>
                  <a:schemeClr val="lt1"/>
                </a:solidFill>
                <a:latin typeface="Poppins" panose="020B0604020202020204" charset="0"/>
                <a:cs typeface="Poppins" panose="020B0604020202020204" charset="0"/>
                <a:sym typeface="Calibri"/>
              </a:rPr>
              <a:t>Provincial </a:t>
            </a:r>
            <a:r>
              <a:rPr lang="fr-CA" sz="1200" dirty="0">
                <a:solidFill>
                  <a:schemeClr val="lt1"/>
                </a:solidFill>
                <a:latin typeface="Poppins" panose="020B0604020202020204" charset="0"/>
                <a:cs typeface="Poppins" panose="020B0604020202020204" charset="0"/>
                <a:sym typeface="Calibri"/>
              </a:rPr>
              <a:t>: santé, éducation, aménagement du territoire</a:t>
            </a:r>
          </a:p>
          <a:p>
            <a:pPr marL="0" marR="0" lvl="0" indent="0" algn="ctr" rtl="0">
              <a:spcBef>
                <a:spcPts val="0"/>
              </a:spcBef>
              <a:spcAft>
                <a:spcPts val="0"/>
              </a:spcAft>
              <a:buNone/>
            </a:pPr>
            <a:endParaRPr lang="fr-CA" sz="1200" dirty="0">
              <a:solidFill>
                <a:schemeClr val="lt1"/>
              </a:solidFill>
              <a:latin typeface="Poppins" panose="020B0604020202020204" charset="0"/>
              <a:cs typeface="Poppins" panose="020B0604020202020204" charset="0"/>
            </a:endParaRPr>
          </a:p>
          <a:p>
            <a:pPr marL="0" marR="0" lvl="0" indent="0" algn="ctr" rtl="0">
              <a:spcBef>
                <a:spcPts val="0"/>
              </a:spcBef>
              <a:spcAft>
                <a:spcPts val="0"/>
              </a:spcAft>
              <a:buNone/>
            </a:pPr>
            <a:r>
              <a:rPr lang="fr-CA" sz="1200" b="1" u="sng" dirty="0">
                <a:solidFill>
                  <a:schemeClr val="lt1"/>
                </a:solidFill>
                <a:latin typeface="Poppins" panose="020B0604020202020204" charset="0"/>
                <a:cs typeface="Poppins" panose="020B0604020202020204" charset="0"/>
                <a:sym typeface="Calibri"/>
              </a:rPr>
              <a:t>Municipal</a:t>
            </a:r>
            <a:r>
              <a:rPr lang="fr-CA" sz="1200" dirty="0">
                <a:solidFill>
                  <a:schemeClr val="lt1"/>
                </a:solidFill>
                <a:latin typeface="Poppins" panose="020B0604020202020204" charset="0"/>
                <a:cs typeface="Poppins" panose="020B0604020202020204" charset="0"/>
                <a:sym typeface="Calibri"/>
              </a:rPr>
              <a:t> : gestion des matières résiduelles, transport en commun, espaces verts…</a:t>
            </a:r>
            <a:endParaRPr lang="fr-CA" sz="1200" dirty="0">
              <a:solidFill>
                <a:schemeClr val="lt1"/>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357144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23898"/>
            <a:ext cx="6432300" cy="1309362"/>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Comment sont choisis les élus provinciaux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1657350"/>
            <a:ext cx="6303650" cy="3043378"/>
          </a:xfrm>
          <a:prstGeom prst="rect">
            <a:avLst/>
          </a:prstGeom>
          <a:noFill/>
          <a:ln>
            <a:noFill/>
          </a:ln>
        </p:spPr>
        <p:txBody>
          <a:bodyPr spcFirstLastPara="1" wrap="square" lIns="91425" tIns="91425" rIns="91425" bIns="91425" anchor="t" anchorCtr="0">
            <a:noAutofit/>
          </a:bodyPr>
          <a:lstStyle/>
          <a:p>
            <a:pPr marL="228600" lvl="0" indent="-215265" algn="just" rtl="0">
              <a:lnSpc>
                <a:spcPct val="90000"/>
              </a:lnSpc>
              <a:spcBef>
                <a:spcPts val="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Lors d’une élection, la province est divisée en </a:t>
            </a:r>
            <a:r>
              <a:rPr lang="fr-CA" sz="1000" b="1" dirty="0">
                <a:latin typeface="Poppins" panose="020B0604020202020204" charset="0"/>
                <a:cs typeface="Poppins" panose="020B0604020202020204" charset="0"/>
                <a:sym typeface="Arial"/>
              </a:rPr>
              <a:t>125 circonscriptions</a:t>
            </a:r>
            <a:r>
              <a:rPr lang="fr-CA" sz="1000" dirty="0">
                <a:latin typeface="Poppins" panose="020B0604020202020204" charset="0"/>
                <a:cs typeface="Poppins" panose="020B0604020202020204" charset="0"/>
                <a:sym typeface="Arial"/>
              </a:rPr>
              <a:t>. Il y a donc 125 petites élections. </a:t>
            </a:r>
            <a:endParaRPr lang="fr-CA" sz="1000" dirty="0">
              <a:latin typeface="Poppins" panose="020B0604020202020204" charset="0"/>
              <a:cs typeface="Poppins" panose="020B0604020202020204" charset="0"/>
            </a:endParaRPr>
          </a:p>
          <a:p>
            <a:pPr marL="228600" lvl="0" indent="-215265" algn="just" rtl="0">
              <a:lnSpc>
                <a:spcPct val="90000"/>
              </a:lnSpc>
              <a:spcBef>
                <a:spcPts val="10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Pour chaque circonscription, le candidat qui a le plus de votes gagne et devient député au Parlement et siège à l’Assemblée nationale.</a:t>
            </a:r>
            <a:endParaRPr lang="fr-CA" sz="1000" dirty="0">
              <a:latin typeface="Poppins" panose="020B0604020202020204" charset="0"/>
              <a:cs typeface="Poppins" panose="020B0604020202020204" charset="0"/>
            </a:endParaRPr>
          </a:p>
          <a:p>
            <a:pPr marL="228600" lvl="0" indent="-215265" algn="just" rtl="0">
              <a:lnSpc>
                <a:spcPct val="90000"/>
              </a:lnSpc>
              <a:spcBef>
                <a:spcPts val="1000"/>
              </a:spcBef>
              <a:spcAft>
                <a:spcPts val="0"/>
              </a:spcAft>
              <a:buClr>
                <a:schemeClr val="dk1"/>
              </a:buClr>
              <a:buSzPct val="100000"/>
              <a:buChar char="•"/>
            </a:pPr>
            <a:r>
              <a:rPr lang="fr-CA" sz="1000" b="1" dirty="0">
                <a:latin typeface="Poppins" panose="020B0604020202020204" charset="0"/>
                <a:cs typeface="Poppins" panose="020B0604020202020204" charset="0"/>
                <a:sym typeface="Arial"/>
              </a:rPr>
              <a:t>Le parti qui fait élire le plus de députés parmi les élus remporte l’élection</a:t>
            </a:r>
            <a:r>
              <a:rPr lang="fr-CA" sz="1000" dirty="0">
                <a:latin typeface="Poppins" panose="020B0604020202020204" charset="0"/>
                <a:cs typeface="Poppins" panose="020B0604020202020204" charset="0"/>
                <a:sym typeface="Arial"/>
              </a:rPr>
              <a:t> forme le parti gouvernemental et son chef devient le Premier ministre du Québec. Celui-ci forme son conseil des ministres pour s’occuper des compétences du gouvernement. </a:t>
            </a:r>
            <a:endParaRPr lang="fr-CA" sz="1000" dirty="0">
              <a:latin typeface="Poppins" panose="020B0604020202020204" charset="0"/>
              <a:cs typeface="Poppins" panose="020B0604020202020204" charset="0"/>
            </a:endParaRPr>
          </a:p>
          <a:p>
            <a:pPr marL="228600" lvl="0" indent="-215265" algn="just" rtl="0">
              <a:lnSpc>
                <a:spcPct val="90000"/>
              </a:lnSpc>
              <a:spcBef>
                <a:spcPts val="10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Les autres partis forment l’opposition gouvernementale. </a:t>
            </a:r>
            <a:endParaRPr lang="fr-CA" sz="1000" dirty="0">
              <a:latin typeface="Poppins" panose="020B0604020202020204" charset="0"/>
              <a:cs typeface="Poppins" panose="020B0604020202020204" charset="0"/>
            </a:endParaRPr>
          </a:p>
          <a:p>
            <a:pPr marL="228600" lvl="0" indent="-215265" algn="just" rtl="0">
              <a:lnSpc>
                <a:spcPct val="90000"/>
              </a:lnSpc>
              <a:spcBef>
                <a:spcPts val="10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Pour voter, il faut : </a:t>
            </a:r>
            <a:endParaRPr lang="fr-CA" sz="1000" dirty="0">
              <a:latin typeface="Poppins" panose="020B0604020202020204" charset="0"/>
              <a:cs typeface="Poppins" panose="020B0604020202020204" charset="0"/>
            </a:endParaRPr>
          </a:p>
          <a:p>
            <a:pPr marL="685800" lvl="1" indent="-217169" algn="just" rtl="0">
              <a:lnSpc>
                <a:spcPct val="90000"/>
              </a:lnSpc>
              <a:spcBef>
                <a:spcPts val="5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Avoir 18 ans ou plus</a:t>
            </a:r>
            <a:endParaRPr lang="fr-CA" sz="1000" dirty="0">
              <a:latin typeface="Poppins" panose="020B0604020202020204" charset="0"/>
              <a:cs typeface="Poppins" panose="020B0604020202020204" charset="0"/>
            </a:endParaRPr>
          </a:p>
          <a:p>
            <a:pPr marL="685800" lvl="1" indent="-217169" algn="just" rtl="0">
              <a:lnSpc>
                <a:spcPct val="90000"/>
              </a:lnSpc>
              <a:spcBef>
                <a:spcPts val="5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Être inscrit sur la liste électorale</a:t>
            </a:r>
            <a:endParaRPr lang="fr-CA" sz="1000" dirty="0">
              <a:latin typeface="Poppins" panose="020B0604020202020204" charset="0"/>
              <a:cs typeface="Poppins" panose="020B0604020202020204" charset="0"/>
            </a:endParaRPr>
          </a:p>
          <a:p>
            <a:pPr marL="685800" lvl="1" indent="-217169" algn="just" rtl="0">
              <a:lnSpc>
                <a:spcPct val="90000"/>
              </a:lnSpc>
              <a:spcBef>
                <a:spcPts val="5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Être citoyen canadien et avoir son domicile au Québec depuis au moins 6 mois</a:t>
            </a:r>
            <a:endParaRPr lang="fr-CA" sz="1000" dirty="0">
              <a:latin typeface="Poppins" panose="020B0604020202020204" charset="0"/>
              <a:cs typeface="Poppins" panose="020B0604020202020204" charset="0"/>
            </a:endParaRPr>
          </a:p>
          <a:p>
            <a:pPr marL="685800" lvl="1" indent="-217169" algn="just" rtl="0">
              <a:lnSpc>
                <a:spcPct val="90000"/>
              </a:lnSpc>
              <a:spcBef>
                <a:spcPts val="5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Ne pas être sous curatelle</a:t>
            </a:r>
            <a:endParaRPr lang="fr-CA" sz="1000" dirty="0">
              <a:latin typeface="Poppins" panose="020B0604020202020204" charset="0"/>
              <a:cs typeface="Poppins" panose="020B0604020202020204" charset="0"/>
            </a:endParaRPr>
          </a:p>
          <a:p>
            <a:pPr marL="685800" lvl="1" indent="-217169" algn="just" rtl="0">
              <a:lnSpc>
                <a:spcPct val="90000"/>
              </a:lnSpc>
              <a:spcBef>
                <a:spcPts val="500"/>
              </a:spcBef>
              <a:spcAft>
                <a:spcPts val="0"/>
              </a:spcAft>
              <a:buClr>
                <a:schemeClr val="dk1"/>
              </a:buClr>
              <a:buSzPct val="100000"/>
              <a:buChar char="•"/>
            </a:pPr>
            <a:r>
              <a:rPr lang="fr-CA" sz="1000" dirty="0">
                <a:latin typeface="Poppins" panose="020B0604020202020204" charset="0"/>
                <a:cs typeface="Poppins" panose="020B0604020202020204" charset="0"/>
                <a:sym typeface="Arial"/>
              </a:rPr>
              <a:t>Ne pas avoir perdu le droit de voter lors d’une élection québécoise</a:t>
            </a:r>
            <a:endParaRPr lang="fr-CA" sz="1000" dirty="0">
              <a:latin typeface="Poppins" panose="020B0604020202020204" charset="0"/>
              <a:cs typeface="Poppins" panose="020B0604020202020204" charset="0"/>
            </a:endParaRPr>
          </a:p>
        </p:txBody>
      </p:sp>
      <p:sp>
        <p:nvSpPr>
          <p:cNvPr id="157" name="Google Shape;157;p22"/>
          <p:cNvSpPr txBox="1"/>
          <p:nvPr/>
        </p:nvSpPr>
        <p:spPr>
          <a:xfrm>
            <a:off x="8739963" y="0"/>
            <a:ext cx="404262"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21</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pic>
        <p:nvPicPr>
          <p:cNvPr id="9" name="Image 8">
            <a:extLst>
              <a:ext uri="{FF2B5EF4-FFF2-40B4-BE49-F238E27FC236}">
                <a16:creationId xmlns:a16="http://schemas.microsoft.com/office/drawing/2014/main" id="{B05C58C5-4EF2-4579-8375-E1CA5F8919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9446" y="3014892"/>
            <a:ext cx="1206681" cy="804454"/>
          </a:xfrm>
          <a:prstGeom prst="rect">
            <a:avLst/>
          </a:prstGeom>
        </p:spPr>
      </p:pic>
      <p:pic>
        <p:nvPicPr>
          <p:cNvPr id="11" name="Image 10">
            <a:extLst>
              <a:ext uri="{FF2B5EF4-FFF2-40B4-BE49-F238E27FC236}">
                <a16:creationId xmlns:a16="http://schemas.microsoft.com/office/drawing/2014/main" id="{7DE106E6-F75D-4CB8-B879-37A3F50BA8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26280" y="3417119"/>
            <a:ext cx="754516" cy="364084"/>
          </a:xfrm>
          <a:prstGeom prst="rect">
            <a:avLst/>
          </a:prstGeom>
        </p:spPr>
      </p:pic>
    </p:spTree>
    <p:extLst>
      <p:ext uri="{BB962C8B-B14F-4D97-AF65-F5344CB8AC3E}">
        <p14:creationId xmlns:p14="http://schemas.microsoft.com/office/powerpoint/2010/main" val="253601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51"/>
        <p:cNvGrpSpPr/>
        <p:nvPr/>
      </p:nvGrpSpPr>
      <p:grpSpPr>
        <a:xfrm>
          <a:off x="0" y="0"/>
          <a:ext cx="0" cy="0"/>
          <a:chOff x="0" y="0"/>
          <a:chExt cx="0" cy="0"/>
        </a:xfrm>
      </p:grpSpPr>
      <p:pic>
        <p:nvPicPr>
          <p:cNvPr id="152" name="Google Shape;152;p22"/>
          <p:cNvPicPr preferRelativeResize="0"/>
          <p:nvPr/>
        </p:nvPicPr>
        <p:blipFill>
          <a:blip r:embed="rId3">
            <a:alphaModFix/>
          </a:blip>
          <a:stretch>
            <a:fillRect/>
          </a:stretch>
        </p:blipFill>
        <p:spPr>
          <a:xfrm>
            <a:off x="866400" y="162725"/>
            <a:ext cx="7397074" cy="5090451"/>
          </a:xfrm>
          <a:prstGeom prst="rect">
            <a:avLst/>
          </a:prstGeom>
          <a:noFill/>
          <a:ln>
            <a:noFill/>
          </a:ln>
        </p:spPr>
      </p:pic>
      <p:sp>
        <p:nvSpPr>
          <p:cNvPr id="153" name="Google Shape;153;p22"/>
          <p:cNvSpPr txBox="1"/>
          <p:nvPr/>
        </p:nvSpPr>
        <p:spPr>
          <a:xfrm>
            <a:off x="1420175" y="347987"/>
            <a:ext cx="6432300" cy="1604637"/>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Quels sont les principaux sujets d’actualité en lien avec la démocratie québécoise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54" name="Google Shape;154;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55" name="Google Shape;155;p22"/>
          <p:cNvSpPr txBox="1"/>
          <p:nvPr/>
        </p:nvSpPr>
        <p:spPr>
          <a:xfrm>
            <a:off x="1420175" y="2137886"/>
            <a:ext cx="6303650" cy="2748104"/>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800"/>
              <a:buChar char="•"/>
            </a:pPr>
            <a:r>
              <a:rPr lang="fr-CA" sz="1000" dirty="0">
                <a:latin typeface="Poppins" panose="020B0604020202020204" charset="0"/>
                <a:cs typeface="Poppins" panose="020B0604020202020204" charset="0"/>
                <a:sym typeface="Arial"/>
              </a:rPr>
              <a:t>La réforme du mode de scrutin : comment faire des élections plus représentatives de la population ?</a:t>
            </a: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2800"/>
              <a:buChar char="•"/>
            </a:pPr>
            <a:r>
              <a:rPr lang="fr-CA" sz="1000" dirty="0">
                <a:latin typeface="Poppins" panose="020B0604020202020204" charset="0"/>
                <a:cs typeface="Poppins" panose="020B0604020202020204" charset="0"/>
                <a:sym typeface="Arial"/>
              </a:rPr>
              <a:t>Le vote à distance : devrait-on permettre à tous de voter à distance ? Quels sont les risques liés ?</a:t>
            </a:r>
          </a:p>
          <a:p>
            <a:pPr marL="228600" indent="-228600" algn="just">
              <a:lnSpc>
                <a:spcPct val="90000"/>
              </a:lnSpc>
              <a:spcBef>
                <a:spcPts val="1000"/>
              </a:spcBef>
              <a:buClr>
                <a:schemeClr val="dk1"/>
              </a:buClr>
              <a:buSzPts val="2800"/>
              <a:buFont typeface="Arial"/>
              <a:buChar char="•"/>
            </a:pPr>
            <a:r>
              <a:rPr lang="fr-CA" sz="1000" dirty="0">
                <a:latin typeface="Poppins" panose="020B0604020202020204" charset="0"/>
                <a:cs typeface="Poppins" panose="020B0604020202020204" charset="0"/>
              </a:rPr>
              <a:t>Devrait-on pouvoir voter dès l’âge de 16 ans (vs. 18 ans actuellement) ? </a:t>
            </a:r>
          </a:p>
        </p:txBody>
      </p:sp>
      <p:sp>
        <p:nvSpPr>
          <p:cNvPr id="157" name="Google Shape;157;p22"/>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22</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sp>
        <p:nvSpPr>
          <p:cNvPr id="10" name="Google Shape;113;p4">
            <a:extLst>
              <a:ext uri="{FF2B5EF4-FFF2-40B4-BE49-F238E27FC236}">
                <a16:creationId xmlns:a16="http://schemas.microsoft.com/office/drawing/2014/main" id="{997C43F7-B61E-4A51-A185-1965BE1F1171}"/>
              </a:ext>
            </a:extLst>
          </p:cNvPr>
          <p:cNvSpPr/>
          <p:nvPr/>
        </p:nvSpPr>
        <p:spPr>
          <a:xfrm>
            <a:off x="1825101" y="3571539"/>
            <a:ext cx="5479672" cy="998696"/>
          </a:xfrm>
          <a:prstGeom prst="rect">
            <a:avLst/>
          </a:prstGeom>
          <a:solidFill>
            <a:srgbClr val="235B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200" dirty="0">
                <a:solidFill>
                  <a:schemeClr val="lt1"/>
                </a:solidFill>
                <a:latin typeface="Poppins" panose="020B0604020202020204" charset="0"/>
                <a:ea typeface="Calibri"/>
                <a:cs typeface="Poppins" panose="020B0604020202020204" charset="0"/>
                <a:sym typeface="Calibri"/>
              </a:rPr>
              <a:t>Avez-vous pris part à une élection depuis votre arrivée au Québec ? Trouvez-vous qu’il est facile pour les nouveaux arrivants de prendre part au système électoral québécois ? </a:t>
            </a:r>
          </a:p>
          <a:p>
            <a:pPr marL="0" marR="0" lvl="0" indent="0" algn="ctr" rtl="0">
              <a:spcBef>
                <a:spcPts val="0"/>
              </a:spcBef>
              <a:spcAft>
                <a:spcPts val="0"/>
              </a:spcAft>
              <a:buNone/>
            </a:pPr>
            <a:r>
              <a:rPr lang="fr-CA" sz="1200" dirty="0">
                <a:solidFill>
                  <a:schemeClr val="lt1"/>
                </a:solidFill>
                <a:latin typeface="Poppins" panose="020B0604020202020204" charset="0"/>
                <a:ea typeface="Calibri"/>
                <a:cs typeface="Poppins" panose="020B0604020202020204" charset="0"/>
                <a:sym typeface="Calibri"/>
              </a:rPr>
              <a:t>Qu’est-ce qui pourrait inciter plus d’individus à aller voter?</a:t>
            </a:r>
            <a:endParaRPr lang="fr-CA" sz="12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269204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5BA9"/>
        </a:solidFill>
        <a:effectLst/>
      </p:bgPr>
    </p:bg>
    <p:spTree>
      <p:nvGrpSpPr>
        <p:cNvPr id="1" name="Shape 71"/>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E03ABE4D-0B95-4DE0-B734-03262FAE2F7C}"/>
              </a:ext>
            </a:extLst>
          </p:cNvPr>
          <p:cNvGraphicFramePr>
            <a:graphicFrameLocks noChangeAspect="1"/>
          </p:cNvGraphicFramePr>
          <p:nvPr>
            <p:custDataLst>
              <p:tags r:id="rId1"/>
            </p:custDataLst>
            <p:extLst>
              <p:ext uri="{D42A27DB-BD31-4B8C-83A1-F6EECF244321}">
                <p14:modId xmlns:p14="http://schemas.microsoft.com/office/powerpoint/2010/main" val="2682943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2" name="Objet 1" hidden="1">
                        <a:extLst>
                          <a:ext uri="{FF2B5EF4-FFF2-40B4-BE49-F238E27FC236}">
                            <a16:creationId xmlns:a16="http://schemas.microsoft.com/office/drawing/2014/main" id="{E03ABE4D-0B95-4DE0-B734-03262FAE2F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4700" b="0" dirty="0">
                <a:solidFill>
                  <a:srgbClr val="FDAF18"/>
                </a:solidFill>
                <a:latin typeface="Poppins SemiBold"/>
                <a:ea typeface="Poppins SemiBold"/>
                <a:cs typeface="Poppins SemiBold"/>
                <a:sym typeface="Poppins SemiBold"/>
              </a:rPr>
              <a:t>Merci !</a:t>
            </a:r>
            <a:endParaRPr sz="4700" b="0" dirty="0">
              <a:solidFill>
                <a:srgbClr val="FDAF18"/>
              </a:solidFill>
              <a:latin typeface="Poppins SemiBold"/>
              <a:ea typeface="Poppins SemiBold"/>
              <a:cs typeface="Poppins SemiBold"/>
              <a:sym typeface="Poppins SemiBold"/>
            </a:endParaRPr>
          </a:p>
        </p:txBody>
      </p:sp>
      <p:sp>
        <p:nvSpPr>
          <p:cNvPr id="73" name="Google Shape;73;p13"/>
          <p:cNvSpPr txBox="1">
            <a:spLocks noGrp="1"/>
          </p:cNvSpPr>
          <p:nvPr>
            <p:ph type="subTitle" idx="1"/>
          </p:nvPr>
        </p:nvSpPr>
        <p:spPr>
          <a:xfrm>
            <a:off x="2390267" y="3714303"/>
            <a:ext cx="6331500" cy="10139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400" dirty="0"/>
          </a:p>
          <a:p>
            <a:pPr marL="0" lvl="0" indent="0" algn="l" rtl="0">
              <a:spcBef>
                <a:spcPts val="0"/>
              </a:spcBef>
              <a:spcAft>
                <a:spcPts val="0"/>
              </a:spcAft>
              <a:buNone/>
            </a:pPr>
            <a:r>
              <a:rPr lang="fr" sz="1400" b="1" dirty="0">
                <a:latin typeface="Poppins"/>
                <a:ea typeface="Poppins"/>
                <a:cs typeface="Poppins"/>
                <a:sym typeface="Poppins"/>
              </a:rPr>
              <a:t>Suivez-nous : </a:t>
            </a:r>
          </a:p>
          <a:p>
            <a:pPr marL="0" lvl="0" indent="0" algn="l" rtl="0">
              <a:spcBef>
                <a:spcPts val="0"/>
              </a:spcBef>
              <a:spcAft>
                <a:spcPts val="0"/>
              </a:spcAft>
              <a:buNone/>
            </a:pPr>
            <a:r>
              <a:rPr lang="fr" sz="1200" dirty="0">
                <a:latin typeface="Poppins"/>
                <a:ea typeface="Poppins"/>
                <a:cs typeface="Poppins"/>
                <a:sym typeface="Poppins"/>
              </a:rPr>
              <a:t>Instagram - @ambitionqc</a:t>
            </a:r>
          </a:p>
          <a:p>
            <a:pPr marL="0" lvl="0" indent="0" algn="l" rtl="0">
              <a:spcBef>
                <a:spcPts val="0"/>
              </a:spcBef>
              <a:spcAft>
                <a:spcPts val="0"/>
              </a:spcAft>
              <a:buNone/>
            </a:pPr>
            <a:r>
              <a:rPr lang="fr" sz="1200" dirty="0">
                <a:latin typeface="Poppins"/>
                <a:ea typeface="Poppins"/>
                <a:cs typeface="Poppins"/>
                <a:sym typeface="Poppins"/>
              </a:rPr>
              <a:t>Facebook – Projet Ambition Québec </a:t>
            </a:r>
          </a:p>
          <a:p>
            <a:pPr marL="0" lvl="0" indent="0" algn="l" rtl="0">
              <a:spcBef>
                <a:spcPts val="0"/>
              </a:spcBef>
              <a:spcAft>
                <a:spcPts val="0"/>
              </a:spcAft>
              <a:buNone/>
            </a:pPr>
            <a:r>
              <a:rPr lang="fr" sz="1200" dirty="0">
                <a:latin typeface="Poppins"/>
                <a:ea typeface="Poppins"/>
                <a:cs typeface="Poppins"/>
                <a:sym typeface="Poppins"/>
              </a:rPr>
              <a:t>Sur le web -  www.ambition.quebec</a:t>
            </a:r>
            <a:endParaRPr sz="1200" dirty="0">
              <a:latin typeface="Poppins"/>
              <a:ea typeface="Poppins"/>
              <a:cs typeface="Poppins"/>
              <a:sym typeface="Poppins"/>
            </a:endParaRPr>
          </a:p>
        </p:txBody>
      </p:sp>
      <p:sp>
        <p:nvSpPr>
          <p:cNvPr id="74" name="Google Shape;74;p13"/>
          <p:cNvSpPr/>
          <p:nvPr/>
        </p:nvSpPr>
        <p:spPr>
          <a:xfrm>
            <a:off x="310850" y="988050"/>
            <a:ext cx="1642800" cy="15837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5" name="Google Shape;7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41925" y="1392147"/>
            <a:ext cx="1380649" cy="775501"/>
          </a:xfrm>
          <a:prstGeom prst="rect">
            <a:avLst/>
          </a:prstGeom>
          <a:noFill/>
          <a:ln>
            <a:noFill/>
          </a:ln>
        </p:spPr>
      </p:pic>
    </p:spTree>
    <p:extLst>
      <p:ext uri="{BB962C8B-B14F-4D97-AF65-F5344CB8AC3E}">
        <p14:creationId xmlns:p14="http://schemas.microsoft.com/office/powerpoint/2010/main" val="92126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89"/>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587C324F-B610-45FA-ACB6-A564617454D9}"/>
              </a:ext>
            </a:extLst>
          </p:cNvPr>
          <p:cNvGraphicFramePr>
            <a:graphicFrameLocks noChangeAspect="1"/>
          </p:cNvGraphicFramePr>
          <p:nvPr>
            <p:custDataLst>
              <p:tags r:id="rId1"/>
            </p:custDataLst>
            <p:extLst>
              <p:ext uri="{D42A27DB-BD31-4B8C-83A1-F6EECF244321}">
                <p14:modId xmlns:p14="http://schemas.microsoft.com/office/powerpoint/2010/main" val="3318971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0" name="Google Shape;90;p15"/>
          <p:cNvSpPr txBox="1">
            <a:spLocks noGrp="1"/>
          </p:cNvSpPr>
          <p:nvPr>
            <p:ph type="ctrTitle"/>
          </p:nvPr>
        </p:nvSpPr>
        <p:spPr>
          <a:xfrm>
            <a:off x="2371725" y="1551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0" dirty="0">
                <a:solidFill>
                  <a:srgbClr val="235BA9"/>
                </a:solidFill>
                <a:latin typeface="Poppins SemiBold"/>
                <a:ea typeface="Poppins SemiBold"/>
                <a:cs typeface="Poppins SemiBold"/>
                <a:sym typeface="Poppins SemiBold"/>
              </a:rPr>
              <a:t>La langue française</a:t>
            </a:r>
            <a:endParaRPr b="0" dirty="0">
              <a:solidFill>
                <a:srgbClr val="235BA9"/>
              </a:solidFill>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94"/>
        <p:cNvGrpSpPr/>
        <p:nvPr/>
      </p:nvGrpSpPr>
      <p:grpSpPr>
        <a:xfrm>
          <a:off x="0" y="0"/>
          <a:ext cx="0" cy="0"/>
          <a:chOff x="0" y="0"/>
          <a:chExt cx="0" cy="0"/>
        </a:xfrm>
      </p:grpSpPr>
      <p:pic>
        <p:nvPicPr>
          <p:cNvPr id="95" name="Google Shape;95;p16"/>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96" name="Google Shape;96;p16"/>
          <p:cNvSpPr txBox="1"/>
          <p:nvPr/>
        </p:nvSpPr>
        <p:spPr>
          <a:xfrm>
            <a:off x="1420175" y="573687"/>
            <a:ext cx="6359482" cy="98663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2400" dirty="0">
                <a:solidFill>
                  <a:srgbClr val="235BA9"/>
                </a:solidFill>
                <a:latin typeface="Poppins SemiBold"/>
                <a:ea typeface="Poppins SemiBold"/>
                <a:cs typeface="Poppins SemiBold"/>
                <a:sym typeface="Poppins SemiBold"/>
              </a:rPr>
              <a:t>Pourquoi parle-t-on français au Québec ?</a:t>
            </a:r>
            <a:endParaRPr sz="2400" dirty="0">
              <a:solidFill>
                <a:srgbClr val="235BA9"/>
              </a:solidFill>
              <a:latin typeface="Poppins SemiBold"/>
              <a:ea typeface="Poppins SemiBold"/>
              <a:cs typeface="Poppins SemiBold"/>
              <a:sym typeface="Poppins SemiBold"/>
            </a:endParaRPr>
          </a:p>
        </p:txBody>
      </p:sp>
      <p:pic>
        <p:nvPicPr>
          <p:cNvPr id="97" name="Google Shape;97;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01" name="Google Shape;101;p16"/>
          <p:cNvSpPr txBox="1"/>
          <p:nvPr/>
        </p:nvSpPr>
        <p:spPr>
          <a:xfrm>
            <a:off x="8858700" y="0"/>
            <a:ext cx="2853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a:solidFill>
                  <a:srgbClr val="235BA9"/>
                </a:solidFill>
                <a:latin typeface="Poppins"/>
                <a:ea typeface="Poppins"/>
                <a:cs typeface="Poppins"/>
                <a:sym typeface="Poppins"/>
              </a:rPr>
              <a:t>4</a:t>
            </a:r>
            <a:endParaRPr sz="1200" b="1">
              <a:solidFill>
                <a:srgbClr val="235BA9"/>
              </a:solidFill>
              <a:latin typeface="Poppins"/>
              <a:ea typeface="Poppins"/>
              <a:cs typeface="Poppins"/>
              <a:sym typeface="Poppins"/>
            </a:endParaRPr>
          </a:p>
        </p:txBody>
      </p:sp>
      <p:pic>
        <p:nvPicPr>
          <p:cNvPr id="9" name="Image 8">
            <a:extLst>
              <a:ext uri="{FF2B5EF4-FFF2-40B4-BE49-F238E27FC236}">
                <a16:creationId xmlns:a16="http://schemas.microsoft.com/office/drawing/2014/main" id="{0503F993-60A6-492F-A6CC-CE339C02B2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4781" y="4097797"/>
            <a:ext cx="390570" cy="567765"/>
          </a:xfrm>
          <a:prstGeom prst="rect">
            <a:avLst/>
          </a:prstGeom>
        </p:spPr>
      </p:pic>
      <p:pic>
        <p:nvPicPr>
          <p:cNvPr id="10" name="Image 9">
            <a:extLst>
              <a:ext uri="{FF2B5EF4-FFF2-40B4-BE49-F238E27FC236}">
                <a16:creationId xmlns:a16="http://schemas.microsoft.com/office/drawing/2014/main" id="{8B7A273E-3DE1-4F68-86F3-AEEDBB0813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1107" y="1584071"/>
            <a:ext cx="465740" cy="465740"/>
          </a:xfrm>
          <a:prstGeom prst="rect">
            <a:avLst/>
          </a:prstGeom>
        </p:spPr>
      </p:pic>
      <p:pic>
        <p:nvPicPr>
          <p:cNvPr id="11" name="Image 10">
            <a:extLst>
              <a:ext uri="{FF2B5EF4-FFF2-40B4-BE49-F238E27FC236}">
                <a16:creationId xmlns:a16="http://schemas.microsoft.com/office/drawing/2014/main" id="{B6D48D8F-0BA9-4FAB-BE8F-9304DF213D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71780" y="4048448"/>
            <a:ext cx="551714" cy="584913"/>
          </a:xfrm>
          <a:prstGeom prst="rect">
            <a:avLst/>
          </a:prstGeom>
        </p:spPr>
      </p:pic>
      <p:cxnSp>
        <p:nvCxnSpPr>
          <p:cNvPr id="12" name="Straight Connector 4">
            <a:extLst>
              <a:ext uri="{FF2B5EF4-FFF2-40B4-BE49-F238E27FC236}">
                <a16:creationId xmlns:a16="http://schemas.microsoft.com/office/drawing/2014/main" id="{A7DA7123-6481-4E3E-ADBC-DDD6FAA13BB2}"/>
              </a:ext>
            </a:extLst>
          </p:cNvPr>
          <p:cNvCxnSpPr>
            <a:cxnSpLocks/>
          </p:cNvCxnSpPr>
          <p:nvPr/>
        </p:nvCxnSpPr>
        <p:spPr>
          <a:xfrm>
            <a:off x="4573977" y="2121380"/>
            <a:ext cx="1" cy="409574"/>
          </a:xfrm>
          <a:prstGeom prst="line">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3" name="Freeform 197">
            <a:extLst>
              <a:ext uri="{FF2B5EF4-FFF2-40B4-BE49-F238E27FC236}">
                <a16:creationId xmlns:a16="http://schemas.microsoft.com/office/drawing/2014/main" id="{45AF3C86-BFC1-4913-9059-255B7AFEA01C}"/>
              </a:ext>
            </a:extLst>
          </p:cNvPr>
          <p:cNvSpPr>
            <a:spLocks/>
          </p:cNvSpPr>
          <p:nvPr/>
        </p:nvSpPr>
        <p:spPr bwMode="auto">
          <a:xfrm>
            <a:off x="1462417" y="2531252"/>
            <a:ext cx="6419303" cy="566738"/>
          </a:xfrm>
          <a:custGeom>
            <a:avLst/>
            <a:gdLst>
              <a:gd name="connsiteX0" fmla="*/ 0 w 8362474"/>
              <a:gd name="connsiteY0" fmla="*/ 0 h 566738"/>
              <a:gd name="connsiteX1" fmla="*/ 1352551 w 8362474"/>
              <a:gd name="connsiteY1" fmla="*/ 0 h 566738"/>
              <a:gd name="connsiteX2" fmla="*/ 1470025 w 8362474"/>
              <a:gd name="connsiteY2" fmla="*/ 0 h 566738"/>
              <a:gd name="connsiteX3" fmla="*/ 6774974 w 8362474"/>
              <a:gd name="connsiteY3" fmla="*/ 0 h 566738"/>
              <a:gd name="connsiteX4" fmla="*/ 7012099 w 8362474"/>
              <a:gd name="connsiteY4" fmla="*/ 0 h 566738"/>
              <a:gd name="connsiteX5" fmla="*/ 8081487 w 8362474"/>
              <a:gd name="connsiteY5" fmla="*/ 0 h 566738"/>
              <a:gd name="connsiteX6" fmla="*/ 8362474 w 8362474"/>
              <a:gd name="connsiteY6" fmla="*/ 280988 h 566738"/>
              <a:gd name="connsiteX7" fmla="*/ 8081487 w 8362474"/>
              <a:gd name="connsiteY7" fmla="*/ 566738 h 566738"/>
              <a:gd name="connsiteX8" fmla="*/ 7012099 w 8362474"/>
              <a:gd name="connsiteY8" fmla="*/ 566738 h 566738"/>
              <a:gd name="connsiteX9" fmla="*/ 6774974 w 8362474"/>
              <a:gd name="connsiteY9" fmla="*/ 566738 h 566738"/>
              <a:gd name="connsiteX10" fmla="*/ 1470025 w 8362474"/>
              <a:gd name="connsiteY10" fmla="*/ 566738 h 566738"/>
              <a:gd name="connsiteX11" fmla="*/ 1352551 w 8362474"/>
              <a:gd name="connsiteY11" fmla="*/ 566738 h 566738"/>
              <a:gd name="connsiteX12" fmla="*/ 0 w 8362474"/>
              <a:gd name="connsiteY12" fmla="*/ 566738 h 566738"/>
              <a:gd name="connsiteX13" fmla="*/ 284162 w 8362474"/>
              <a:gd name="connsiteY13" fmla="*/ 280988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474" h="566738">
                <a:moveTo>
                  <a:pt x="0" y="0"/>
                </a:moveTo>
                <a:lnTo>
                  <a:pt x="1352551" y="0"/>
                </a:lnTo>
                <a:lnTo>
                  <a:pt x="1470025" y="0"/>
                </a:lnTo>
                <a:lnTo>
                  <a:pt x="6774974" y="0"/>
                </a:lnTo>
                <a:lnTo>
                  <a:pt x="7012099" y="0"/>
                </a:lnTo>
                <a:lnTo>
                  <a:pt x="8081487" y="0"/>
                </a:lnTo>
                <a:lnTo>
                  <a:pt x="8362474" y="280988"/>
                </a:lnTo>
                <a:lnTo>
                  <a:pt x="8081487" y="566738"/>
                </a:lnTo>
                <a:lnTo>
                  <a:pt x="7012099" y="566738"/>
                </a:lnTo>
                <a:lnTo>
                  <a:pt x="6774974" y="566738"/>
                </a:lnTo>
                <a:lnTo>
                  <a:pt x="1470025" y="566738"/>
                </a:lnTo>
                <a:lnTo>
                  <a:pt x="1352551" y="566738"/>
                </a:lnTo>
                <a:lnTo>
                  <a:pt x="0" y="566738"/>
                </a:lnTo>
                <a:lnTo>
                  <a:pt x="284162" y="280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fr-CA" dirty="0">
              <a:latin typeface="Poppins" panose="020B0604020202020204" charset="0"/>
              <a:cs typeface="Poppins" panose="020B0604020202020204" charset="0"/>
            </a:endParaRPr>
          </a:p>
        </p:txBody>
      </p:sp>
      <p:sp>
        <p:nvSpPr>
          <p:cNvPr id="15" name="Freeform 24">
            <a:extLst>
              <a:ext uri="{FF2B5EF4-FFF2-40B4-BE49-F238E27FC236}">
                <a16:creationId xmlns:a16="http://schemas.microsoft.com/office/drawing/2014/main" id="{01599527-1075-492F-977D-6DEF57502C97}"/>
              </a:ext>
            </a:extLst>
          </p:cNvPr>
          <p:cNvSpPr>
            <a:spLocks noEditPoints="1"/>
          </p:cNvSpPr>
          <p:nvPr/>
        </p:nvSpPr>
        <p:spPr bwMode="auto">
          <a:xfrm>
            <a:off x="4506929" y="3116574"/>
            <a:ext cx="122238" cy="122238"/>
          </a:xfrm>
          <a:custGeom>
            <a:avLst/>
            <a:gdLst>
              <a:gd name="T0" fmla="*/ 14 w 27"/>
              <a:gd name="T1" fmla="*/ 27 h 27"/>
              <a:gd name="T2" fmla="*/ 0 w 27"/>
              <a:gd name="T3" fmla="*/ 14 h 27"/>
              <a:gd name="T4" fmla="*/ 14 w 27"/>
              <a:gd name="T5" fmla="*/ 0 h 27"/>
              <a:gd name="T6" fmla="*/ 27 w 27"/>
              <a:gd name="T7" fmla="*/ 14 h 27"/>
              <a:gd name="T8" fmla="*/ 14 w 27"/>
              <a:gd name="T9" fmla="*/ 27 h 27"/>
              <a:gd name="T10" fmla="*/ 14 w 27"/>
              <a:gd name="T11" fmla="*/ 5 h 27"/>
              <a:gd name="T12" fmla="*/ 5 w 27"/>
              <a:gd name="T13" fmla="*/ 14 h 27"/>
              <a:gd name="T14" fmla="*/ 14 w 27"/>
              <a:gd name="T15" fmla="*/ 22 h 27"/>
              <a:gd name="T16" fmla="*/ 22 w 27"/>
              <a:gd name="T17" fmla="*/ 14 h 27"/>
              <a:gd name="T18" fmla="*/ 14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27"/>
                </a:moveTo>
                <a:cubicBezTo>
                  <a:pt x="6" y="27"/>
                  <a:pt x="0" y="21"/>
                  <a:pt x="0" y="14"/>
                </a:cubicBezTo>
                <a:cubicBezTo>
                  <a:pt x="0" y="6"/>
                  <a:pt x="6" y="0"/>
                  <a:pt x="14" y="0"/>
                </a:cubicBezTo>
                <a:cubicBezTo>
                  <a:pt x="21" y="0"/>
                  <a:pt x="27" y="6"/>
                  <a:pt x="27" y="14"/>
                </a:cubicBezTo>
                <a:cubicBezTo>
                  <a:pt x="27" y="21"/>
                  <a:pt x="21" y="27"/>
                  <a:pt x="14" y="27"/>
                </a:cubicBezTo>
                <a:close/>
                <a:moveTo>
                  <a:pt x="14" y="5"/>
                </a:moveTo>
                <a:cubicBezTo>
                  <a:pt x="9" y="5"/>
                  <a:pt x="5" y="9"/>
                  <a:pt x="5" y="14"/>
                </a:cubicBezTo>
                <a:cubicBezTo>
                  <a:pt x="5" y="18"/>
                  <a:pt x="9" y="22"/>
                  <a:pt x="14" y="22"/>
                </a:cubicBezTo>
                <a:cubicBezTo>
                  <a:pt x="18" y="22"/>
                  <a:pt x="22" y="18"/>
                  <a:pt x="22" y="14"/>
                </a:cubicBezTo>
                <a:cubicBezTo>
                  <a:pt x="22" y="9"/>
                  <a:pt x="18"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sp>
        <p:nvSpPr>
          <p:cNvPr id="16" name="Freeform 25">
            <a:extLst>
              <a:ext uri="{FF2B5EF4-FFF2-40B4-BE49-F238E27FC236}">
                <a16:creationId xmlns:a16="http://schemas.microsoft.com/office/drawing/2014/main" id="{44B84590-7516-41AB-93F7-9269DD5BEEDE}"/>
              </a:ext>
            </a:extLst>
          </p:cNvPr>
          <p:cNvSpPr>
            <a:spLocks noEditPoints="1"/>
          </p:cNvSpPr>
          <p:nvPr/>
        </p:nvSpPr>
        <p:spPr bwMode="auto">
          <a:xfrm>
            <a:off x="2286518" y="2445732"/>
            <a:ext cx="122238" cy="122238"/>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5 w 27"/>
              <a:gd name="T13" fmla="*/ 14 h 27"/>
              <a:gd name="T14" fmla="*/ 13 w 27"/>
              <a:gd name="T15" fmla="*/ 22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close/>
                <a:moveTo>
                  <a:pt x="13" y="5"/>
                </a:moveTo>
                <a:cubicBezTo>
                  <a:pt x="9" y="5"/>
                  <a:pt x="5" y="9"/>
                  <a:pt x="5" y="14"/>
                </a:cubicBezTo>
                <a:cubicBezTo>
                  <a:pt x="5" y="18"/>
                  <a:pt x="9" y="22"/>
                  <a:pt x="13" y="22"/>
                </a:cubicBezTo>
                <a:cubicBezTo>
                  <a:pt x="18" y="22"/>
                  <a:pt x="22" y="18"/>
                  <a:pt x="22" y="14"/>
                </a:cubicBezTo>
                <a:cubicBezTo>
                  <a:pt x="22" y="9"/>
                  <a:pt x="18" y="5"/>
                  <a:pt x="13"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sp>
        <p:nvSpPr>
          <p:cNvPr id="17" name="Freeform 26">
            <a:extLst>
              <a:ext uri="{FF2B5EF4-FFF2-40B4-BE49-F238E27FC236}">
                <a16:creationId xmlns:a16="http://schemas.microsoft.com/office/drawing/2014/main" id="{095C6CA1-6734-4A95-8D19-1A4FE592B6F2}"/>
              </a:ext>
            </a:extLst>
          </p:cNvPr>
          <p:cNvSpPr>
            <a:spLocks noEditPoints="1"/>
          </p:cNvSpPr>
          <p:nvPr/>
        </p:nvSpPr>
        <p:spPr bwMode="auto">
          <a:xfrm>
            <a:off x="6776566" y="2480818"/>
            <a:ext cx="127000" cy="122238"/>
          </a:xfrm>
          <a:custGeom>
            <a:avLst/>
            <a:gdLst>
              <a:gd name="T0" fmla="*/ 14 w 28"/>
              <a:gd name="T1" fmla="*/ 27 h 27"/>
              <a:gd name="T2" fmla="*/ 0 w 28"/>
              <a:gd name="T3" fmla="*/ 14 h 27"/>
              <a:gd name="T4" fmla="*/ 14 w 28"/>
              <a:gd name="T5" fmla="*/ 0 h 27"/>
              <a:gd name="T6" fmla="*/ 28 w 28"/>
              <a:gd name="T7" fmla="*/ 14 h 27"/>
              <a:gd name="T8" fmla="*/ 14 w 28"/>
              <a:gd name="T9" fmla="*/ 27 h 27"/>
              <a:gd name="T10" fmla="*/ 14 w 28"/>
              <a:gd name="T11" fmla="*/ 5 h 27"/>
              <a:gd name="T12" fmla="*/ 5 w 28"/>
              <a:gd name="T13" fmla="*/ 14 h 27"/>
              <a:gd name="T14" fmla="*/ 14 w 28"/>
              <a:gd name="T15" fmla="*/ 22 h 27"/>
              <a:gd name="T16" fmla="*/ 22 w 28"/>
              <a:gd name="T17" fmla="*/ 14 h 27"/>
              <a:gd name="T18" fmla="*/ 14 w 28"/>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4"/>
                </a:cubicBezTo>
                <a:cubicBezTo>
                  <a:pt x="0" y="6"/>
                  <a:pt x="6" y="0"/>
                  <a:pt x="14" y="0"/>
                </a:cubicBezTo>
                <a:cubicBezTo>
                  <a:pt x="21" y="0"/>
                  <a:pt x="28" y="6"/>
                  <a:pt x="28" y="14"/>
                </a:cubicBezTo>
                <a:cubicBezTo>
                  <a:pt x="28" y="21"/>
                  <a:pt x="21" y="27"/>
                  <a:pt x="14" y="27"/>
                </a:cubicBezTo>
                <a:close/>
                <a:moveTo>
                  <a:pt x="14" y="5"/>
                </a:moveTo>
                <a:cubicBezTo>
                  <a:pt x="9" y="5"/>
                  <a:pt x="5" y="9"/>
                  <a:pt x="5" y="14"/>
                </a:cubicBezTo>
                <a:cubicBezTo>
                  <a:pt x="5" y="18"/>
                  <a:pt x="9" y="22"/>
                  <a:pt x="14" y="22"/>
                </a:cubicBezTo>
                <a:cubicBezTo>
                  <a:pt x="18" y="22"/>
                  <a:pt x="22" y="18"/>
                  <a:pt x="22" y="14"/>
                </a:cubicBezTo>
                <a:cubicBezTo>
                  <a:pt x="22" y="9"/>
                  <a:pt x="18"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sp>
        <p:nvSpPr>
          <p:cNvPr id="20" name="Freeform 40">
            <a:extLst>
              <a:ext uri="{FF2B5EF4-FFF2-40B4-BE49-F238E27FC236}">
                <a16:creationId xmlns:a16="http://schemas.microsoft.com/office/drawing/2014/main" id="{48E2FF89-BCD6-4CCE-A387-FC60E2C9C0A8}"/>
              </a:ext>
            </a:extLst>
          </p:cNvPr>
          <p:cNvSpPr>
            <a:spLocks/>
          </p:cNvSpPr>
          <p:nvPr/>
        </p:nvSpPr>
        <p:spPr bwMode="auto">
          <a:xfrm>
            <a:off x="6005576" y="1339493"/>
            <a:ext cx="1668981" cy="970455"/>
          </a:xfrm>
          <a:prstGeom prst="rect">
            <a:avLst/>
          </a:prstGeom>
          <a:noFill/>
          <a:ln w="9525">
            <a:solidFill>
              <a:srgbClr val="FBAE1C"/>
            </a:solidFill>
            <a:prstDash val="dash"/>
            <a:round/>
            <a:headEnd/>
            <a:tailEnd/>
          </a:ln>
        </p:spPr>
        <p:txBody>
          <a:bodyPr vert="horz" wrap="square" lIns="91440" tIns="45720" rIns="91440" bIns="45720" numCol="1" anchor="ctr" anchorCtr="0" compatLnSpc="1">
            <a:prstTxWarp prst="textNoShape">
              <a:avLst/>
            </a:prstTxWarp>
          </a:bodyPr>
          <a:lstStyle/>
          <a:p>
            <a:pPr marL="5716" lvl="0" algn="just" rtl="0">
              <a:lnSpc>
                <a:spcPct val="90000"/>
              </a:lnSpc>
              <a:spcBef>
                <a:spcPts val="1000"/>
              </a:spcBef>
              <a:spcAft>
                <a:spcPts val="0"/>
              </a:spcAft>
              <a:buClr>
                <a:schemeClr val="dk1"/>
              </a:buClr>
              <a:buSzPct val="100000"/>
            </a:pPr>
            <a:r>
              <a:rPr lang="fr-CA" sz="1000" dirty="0">
                <a:latin typeface="Poppins" panose="020B0604020202020204" charset="0"/>
                <a:cs typeface="Poppins" panose="020B0604020202020204" charset="0"/>
                <a:sym typeface="Arial"/>
              </a:rPr>
              <a:t>En 1783, l’Angleterre conquiert la Nouvelle-France. La colonie demeure sous le contrôle anglais jusqu’en 1791.</a:t>
            </a:r>
            <a:endParaRPr lang="fr-CA" sz="1000" dirty="0">
              <a:latin typeface="Poppins" panose="020B0604020202020204" charset="0"/>
              <a:cs typeface="Poppins" panose="020B0604020202020204" charset="0"/>
            </a:endParaRPr>
          </a:p>
        </p:txBody>
      </p:sp>
      <p:sp>
        <p:nvSpPr>
          <p:cNvPr id="21" name="Oval 50">
            <a:extLst>
              <a:ext uri="{FF2B5EF4-FFF2-40B4-BE49-F238E27FC236}">
                <a16:creationId xmlns:a16="http://schemas.microsoft.com/office/drawing/2014/main" id="{C8CF5E38-376D-4C34-881D-79C671E1B5FD}"/>
              </a:ext>
            </a:extLst>
          </p:cNvPr>
          <p:cNvSpPr>
            <a:spLocks noChangeArrowheads="1"/>
          </p:cNvSpPr>
          <p:nvPr/>
        </p:nvSpPr>
        <p:spPr bwMode="auto">
          <a:xfrm>
            <a:off x="2041313" y="4043621"/>
            <a:ext cx="612648" cy="608013"/>
          </a:xfrm>
          <a:prstGeom prst="ellipse">
            <a:avLst/>
          </a:prstGeom>
          <a:noFill/>
          <a:ln w="19050">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sp>
        <p:nvSpPr>
          <p:cNvPr id="22" name="Oval 52">
            <a:extLst>
              <a:ext uri="{FF2B5EF4-FFF2-40B4-BE49-F238E27FC236}">
                <a16:creationId xmlns:a16="http://schemas.microsoft.com/office/drawing/2014/main" id="{E78A4848-09A3-4257-A8F1-CA9790BFB61E}"/>
              </a:ext>
            </a:extLst>
          </p:cNvPr>
          <p:cNvSpPr>
            <a:spLocks noChangeArrowheads="1"/>
          </p:cNvSpPr>
          <p:nvPr/>
        </p:nvSpPr>
        <p:spPr bwMode="auto">
          <a:xfrm>
            <a:off x="4267653" y="1513367"/>
            <a:ext cx="612648" cy="608013"/>
          </a:xfrm>
          <a:prstGeom prst="ellipse">
            <a:avLst/>
          </a:prstGeom>
          <a:noFill/>
          <a:ln w="19050">
            <a:solidFill>
              <a:srgbClr val="FBAE1C"/>
            </a:solidFill>
            <a:round/>
            <a:headEnd/>
            <a:tailEnd/>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cxnSp>
        <p:nvCxnSpPr>
          <p:cNvPr id="25" name="Straight Connector 23">
            <a:extLst>
              <a:ext uri="{FF2B5EF4-FFF2-40B4-BE49-F238E27FC236}">
                <a16:creationId xmlns:a16="http://schemas.microsoft.com/office/drawing/2014/main" id="{21DF4C95-9740-4E7E-9557-818CC563EDC3}"/>
              </a:ext>
            </a:extLst>
          </p:cNvPr>
          <p:cNvCxnSpPr>
            <a:cxnSpLocks/>
            <a:stCxn id="29" idx="0"/>
          </p:cNvCxnSpPr>
          <p:nvPr/>
        </p:nvCxnSpPr>
        <p:spPr>
          <a:xfrm flipV="1">
            <a:off x="6840066" y="3075901"/>
            <a:ext cx="0" cy="988174"/>
          </a:xfrm>
          <a:prstGeom prst="line">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6">
            <a:extLst>
              <a:ext uri="{FF2B5EF4-FFF2-40B4-BE49-F238E27FC236}">
                <a16:creationId xmlns:a16="http://schemas.microsoft.com/office/drawing/2014/main" id="{DFEC7BE4-E703-4CAF-86A0-E26676894D97}"/>
              </a:ext>
            </a:extLst>
          </p:cNvPr>
          <p:cNvCxnSpPr>
            <a:cxnSpLocks/>
          </p:cNvCxnSpPr>
          <p:nvPr/>
        </p:nvCxnSpPr>
        <p:spPr>
          <a:xfrm>
            <a:off x="2347074" y="3122044"/>
            <a:ext cx="1126" cy="900344"/>
          </a:xfrm>
          <a:prstGeom prst="line">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9" name="Oval 54">
            <a:extLst>
              <a:ext uri="{FF2B5EF4-FFF2-40B4-BE49-F238E27FC236}">
                <a16:creationId xmlns:a16="http://schemas.microsoft.com/office/drawing/2014/main" id="{379D46E2-3401-4E76-9E77-740B5D915BA1}"/>
              </a:ext>
            </a:extLst>
          </p:cNvPr>
          <p:cNvSpPr>
            <a:spLocks noChangeArrowheads="1"/>
          </p:cNvSpPr>
          <p:nvPr/>
        </p:nvSpPr>
        <p:spPr bwMode="auto">
          <a:xfrm>
            <a:off x="6533742" y="4064075"/>
            <a:ext cx="612648" cy="608013"/>
          </a:xfrm>
          <a:prstGeom prst="ellipse">
            <a:avLst/>
          </a:prstGeom>
          <a:noFill/>
          <a:ln w="19050">
            <a:solidFill>
              <a:srgbClr val="FBAE1C"/>
            </a:solidFill>
            <a:round/>
            <a:headEnd/>
            <a:tailEnd/>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cxnSp>
        <p:nvCxnSpPr>
          <p:cNvPr id="31" name="Straight Connector 29">
            <a:extLst>
              <a:ext uri="{FF2B5EF4-FFF2-40B4-BE49-F238E27FC236}">
                <a16:creationId xmlns:a16="http://schemas.microsoft.com/office/drawing/2014/main" id="{86F20554-C0E9-445E-A7DA-76021B78FC8D}"/>
              </a:ext>
            </a:extLst>
          </p:cNvPr>
          <p:cNvCxnSpPr>
            <a:cxnSpLocks/>
            <a:stCxn id="15" idx="0"/>
            <a:endCxn id="37" idx="0"/>
          </p:cNvCxnSpPr>
          <p:nvPr/>
        </p:nvCxnSpPr>
        <p:spPr>
          <a:xfrm>
            <a:off x="4570312" y="3238812"/>
            <a:ext cx="17391" cy="231899"/>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0">
            <a:extLst>
              <a:ext uri="{FF2B5EF4-FFF2-40B4-BE49-F238E27FC236}">
                <a16:creationId xmlns:a16="http://schemas.microsoft.com/office/drawing/2014/main" id="{AF04B136-790D-4F48-90D8-581E247D4F3F}"/>
              </a:ext>
            </a:extLst>
          </p:cNvPr>
          <p:cNvCxnSpPr>
            <a:cxnSpLocks/>
          </p:cNvCxnSpPr>
          <p:nvPr/>
        </p:nvCxnSpPr>
        <p:spPr>
          <a:xfrm flipV="1">
            <a:off x="2344363" y="2309949"/>
            <a:ext cx="2265" cy="158421"/>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1">
            <a:extLst>
              <a:ext uri="{FF2B5EF4-FFF2-40B4-BE49-F238E27FC236}">
                <a16:creationId xmlns:a16="http://schemas.microsoft.com/office/drawing/2014/main" id="{3B885837-0758-4D95-89F5-3FCA9FC06FA5}"/>
              </a:ext>
            </a:extLst>
          </p:cNvPr>
          <p:cNvCxnSpPr>
            <a:cxnSpLocks/>
          </p:cNvCxnSpPr>
          <p:nvPr/>
        </p:nvCxnSpPr>
        <p:spPr>
          <a:xfrm flipV="1">
            <a:off x="6838799" y="2309948"/>
            <a:ext cx="2534" cy="213098"/>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6" name="TextBox 34">
            <a:extLst>
              <a:ext uri="{FF2B5EF4-FFF2-40B4-BE49-F238E27FC236}">
                <a16:creationId xmlns:a16="http://schemas.microsoft.com/office/drawing/2014/main" id="{ECFAFBBC-F481-4D61-9C08-A79EC239E957}"/>
              </a:ext>
            </a:extLst>
          </p:cNvPr>
          <p:cNvSpPr txBox="1"/>
          <p:nvPr/>
        </p:nvSpPr>
        <p:spPr>
          <a:xfrm>
            <a:off x="1514269" y="1540507"/>
            <a:ext cx="1732696" cy="769441"/>
          </a:xfrm>
          <a:prstGeom prst="rect">
            <a:avLst/>
          </a:prstGeom>
          <a:noFill/>
          <a:ln>
            <a:solidFill>
              <a:srgbClr val="FBAE1C"/>
            </a:solidFill>
            <a:prstDash val="dash"/>
          </a:ln>
        </p:spPr>
        <p:txBody>
          <a:bodyPr wrap="square" lIns="0" tIns="0" rIns="0" bIns="0" rtlCol="0">
            <a:spAutoFit/>
          </a:bodyPr>
          <a:lstStyle/>
          <a:p>
            <a:pPr algn="just"/>
            <a:r>
              <a:rPr lang="fr-CA" sz="1000" dirty="0">
                <a:latin typeface="Poppins" panose="020B0604020202020204" charset="0"/>
                <a:cs typeface="Poppins" panose="020B0604020202020204" charset="0"/>
                <a:sym typeface="Arial"/>
              </a:rPr>
              <a:t>En 1534, Jacques-Cartier, explorateur français, arrive sur le continent et y fonde une colonie, qu’il nomme la Nouvelle-France</a:t>
            </a:r>
            <a:endParaRPr lang="fr-CA" sz="1000" b="1" dirty="0">
              <a:latin typeface="Poppins" panose="020B0604020202020204" charset="0"/>
              <a:cs typeface="Poppins" panose="020B0604020202020204" charset="0"/>
            </a:endParaRPr>
          </a:p>
        </p:txBody>
      </p:sp>
      <p:sp>
        <p:nvSpPr>
          <p:cNvPr id="37" name="TextBox 35">
            <a:extLst>
              <a:ext uri="{FF2B5EF4-FFF2-40B4-BE49-F238E27FC236}">
                <a16:creationId xmlns:a16="http://schemas.microsoft.com/office/drawing/2014/main" id="{342442DB-674F-4B67-9282-3CDE17AD4CF6}"/>
              </a:ext>
            </a:extLst>
          </p:cNvPr>
          <p:cNvSpPr txBox="1"/>
          <p:nvPr/>
        </p:nvSpPr>
        <p:spPr>
          <a:xfrm>
            <a:off x="3055145" y="3470711"/>
            <a:ext cx="3065115" cy="1320481"/>
          </a:xfrm>
          <a:prstGeom prst="rect">
            <a:avLst/>
          </a:prstGeom>
          <a:noFill/>
          <a:ln>
            <a:solidFill>
              <a:srgbClr val="FBAE1C"/>
            </a:solidFill>
            <a:prstDash val="dash"/>
          </a:ln>
        </p:spPr>
        <p:txBody>
          <a:bodyPr wrap="square" lIns="0" tIns="36000" rIns="0" bIns="36000" rtlCol="0">
            <a:spAutoFit/>
          </a:bodyPr>
          <a:lstStyle/>
          <a:p>
            <a:pPr marL="5716" algn="just">
              <a:lnSpc>
                <a:spcPct val="90000"/>
              </a:lnSpc>
              <a:buClr>
                <a:schemeClr val="dk1"/>
              </a:buClr>
              <a:buSzPct val="100000"/>
            </a:pPr>
            <a:r>
              <a:rPr lang="fr-CA" sz="1000" dirty="0">
                <a:latin typeface="Poppins" panose="020B0604020202020204" charset="0"/>
                <a:cs typeface="Poppins" panose="020B0604020202020204" charset="0"/>
              </a:rPr>
              <a:t>De 1534 à 1783, la France administre la colonie. Jusqu’en 1663, elle sert surtout à la traite de fourrures et d’autres richesses. Les Français développent d’étroites relations avec les Premiers peuple, qui leur apprennent à fonctionner avec les particularités du territoire. À partir de 1663, on passe à une colonie de peuplement : l’objectif n’est plus que commercial, on tente de fonder une société</a:t>
            </a:r>
            <a:r>
              <a:rPr lang="fr-CA" sz="1000" dirty="0">
                <a:latin typeface="Poppins" panose="020B0604020202020204" charset="0"/>
                <a:cs typeface="Poppins" panose="020B0604020202020204" charset="0"/>
                <a:sym typeface="Arial"/>
              </a:rPr>
              <a:t>.</a:t>
            </a:r>
            <a:endParaRPr lang="fr-CA" sz="1600" dirty="0">
              <a:latin typeface="Poppins" panose="020B0604020202020204" charset="0"/>
              <a:cs typeface="Poppins" panose="020B0604020202020204" charset="0"/>
            </a:endParaRPr>
          </a:p>
        </p:txBody>
      </p:sp>
      <p:sp>
        <p:nvSpPr>
          <p:cNvPr id="38" name="TextBox 39">
            <a:extLst>
              <a:ext uri="{FF2B5EF4-FFF2-40B4-BE49-F238E27FC236}">
                <a16:creationId xmlns:a16="http://schemas.microsoft.com/office/drawing/2014/main" id="{66E77273-BCB5-49AA-A7FC-DC214ADCB5FC}"/>
              </a:ext>
            </a:extLst>
          </p:cNvPr>
          <p:cNvSpPr txBox="1"/>
          <p:nvPr/>
        </p:nvSpPr>
        <p:spPr>
          <a:xfrm>
            <a:off x="1740348" y="2635285"/>
            <a:ext cx="1214578"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1534 : Arrivée des européens</a:t>
            </a:r>
          </a:p>
        </p:txBody>
      </p:sp>
      <p:sp>
        <p:nvSpPr>
          <p:cNvPr id="39" name="TextBox 40">
            <a:extLst>
              <a:ext uri="{FF2B5EF4-FFF2-40B4-BE49-F238E27FC236}">
                <a16:creationId xmlns:a16="http://schemas.microsoft.com/office/drawing/2014/main" id="{5007F289-C13B-472E-A631-8E84A7304299}"/>
              </a:ext>
            </a:extLst>
          </p:cNvPr>
          <p:cNvSpPr txBox="1"/>
          <p:nvPr/>
        </p:nvSpPr>
        <p:spPr>
          <a:xfrm>
            <a:off x="3946514" y="2627124"/>
            <a:ext cx="1314008"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1534 à 1663 : colonie française</a:t>
            </a:r>
          </a:p>
        </p:txBody>
      </p:sp>
      <p:sp>
        <p:nvSpPr>
          <p:cNvPr id="40" name="TextBox 41">
            <a:extLst>
              <a:ext uri="{FF2B5EF4-FFF2-40B4-BE49-F238E27FC236}">
                <a16:creationId xmlns:a16="http://schemas.microsoft.com/office/drawing/2014/main" id="{3BCD8082-D969-4F38-A4B1-9DA94F9EBD32}"/>
              </a:ext>
            </a:extLst>
          </p:cNvPr>
          <p:cNvSpPr txBox="1"/>
          <p:nvPr/>
        </p:nvSpPr>
        <p:spPr>
          <a:xfrm>
            <a:off x="6273847" y="2643596"/>
            <a:ext cx="1347819"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1783 à 1791 : colonie anglaise</a:t>
            </a:r>
          </a:p>
        </p:txBody>
      </p:sp>
      <p:sp>
        <p:nvSpPr>
          <p:cNvPr id="42" name="Chevron 135">
            <a:extLst>
              <a:ext uri="{FF2B5EF4-FFF2-40B4-BE49-F238E27FC236}">
                <a16:creationId xmlns:a16="http://schemas.microsoft.com/office/drawing/2014/main" id="{AFEB27FB-DF97-4FDF-8A38-3FF8160443E1}"/>
              </a:ext>
            </a:extLst>
          </p:cNvPr>
          <p:cNvSpPr/>
          <p:nvPr/>
        </p:nvSpPr>
        <p:spPr bwMode="auto">
          <a:xfrm>
            <a:off x="3055145" y="2437352"/>
            <a:ext cx="612649" cy="761754"/>
          </a:xfrm>
          <a:prstGeom prst="chevron">
            <a:avLst/>
          </a:prstGeom>
          <a:solidFill>
            <a:srgbClr val="225B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dirty="0">
              <a:solidFill>
                <a:schemeClr val="tx1"/>
              </a:solidFill>
              <a:latin typeface="Poppins" panose="020B0604020202020204" charset="0"/>
              <a:cs typeface="Poppins" panose="020B0604020202020204" charset="0"/>
            </a:endParaRPr>
          </a:p>
        </p:txBody>
      </p:sp>
      <p:sp>
        <p:nvSpPr>
          <p:cNvPr id="46" name="Rectangle 45">
            <a:extLst>
              <a:ext uri="{FF2B5EF4-FFF2-40B4-BE49-F238E27FC236}">
                <a16:creationId xmlns:a16="http://schemas.microsoft.com/office/drawing/2014/main" id="{88E10332-831C-40C8-A5FE-301E172B7586}"/>
              </a:ext>
            </a:extLst>
          </p:cNvPr>
          <p:cNvSpPr/>
          <p:nvPr/>
        </p:nvSpPr>
        <p:spPr>
          <a:xfrm>
            <a:off x="128836" y="1796522"/>
            <a:ext cx="1276107" cy="2036181"/>
          </a:xfrm>
          <a:prstGeom prst="rect">
            <a:avLst/>
          </a:prstGeom>
          <a:solidFill>
            <a:schemeClr val="bg1"/>
          </a:solidFill>
          <a:ln>
            <a:solidFill>
              <a:srgbClr val="FBAE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dirty="0">
                <a:solidFill>
                  <a:schemeClr val="bg2"/>
                </a:solidFill>
                <a:latin typeface="Poppins" panose="020B0604020202020204" charset="0"/>
                <a:ea typeface="Arial"/>
                <a:cs typeface="Poppins" panose="020B0604020202020204" charset="0"/>
                <a:sym typeface="Arial"/>
              </a:rPr>
              <a:t>Avant l’arrivée des européens, le territoire du Québec d’aujourd’hui était habité par les Premiers peuples, et ce, depuis plusieurs millénaires. Ils ont leurs propres langues, cultures et traditions.</a:t>
            </a:r>
            <a:endParaRPr lang="fr-CA" sz="1000" dirty="0">
              <a:solidFill>
                <a:schemeClr val="bg2"/>
              </a:solidFill>
              <a:latin typeface="Poppins" panose="020B0604020202020204" charset="0"/>
              <a:cs typeface="Poppins" panose="020B0604020202020204" charset="0"/>
            </a:endParaRPr>
          </a:p>
        </p:txBody>
      </p:sp>
      <p:sp>
        <p:nvSpPr>
          <p:cNvPr id="48" name="Freeform 26">
            <a:extLst>
              <a:ext uri="{FF2B5EF4-FFF2-40B4-BE49-F238E27FC236}">
                <a16:creationId xmlns:a16="http://schemas.microsoft.com/office/drawing/2014/main" id="{2D115ADB-7FE2-4FAC-9FD8-BC68684BD753}"/>
              </a:ext>
            </a:extLst>
          </p:cNvPr>
          <p:cNvSpPr>
            <a:spLocks noEditPoints="1"/>
          </p:cNvSpPr>
          <p:nvPr/>
        </p:nvSpPr>
        <p:spPr bwMode="auto">
          <a:xfrm>
            <a:off x="8981028" y="3089783"/>
            <a:ext cx="127000" cy="122238"/>
          </a:xfrm>
          <a:custGeom>
            <a:avLst/>
            <a:gdLst>
              <a:gd name="T0" fmla="*/ 14 w 28"/>
              <a:gd name="T1" fmla="*/ 27 h 27"/>
              <a:gd name="T2" fmla="*/ 0 w 28"/>
              <a:gd name="T3" fmla="*/ 14 h 27"/>
              <a:gd name="T4" fmla="*/ 14 w 28"/>
              <a:gd name="T5" fmla="*/ 0 h 27"/>
              <a:gd name="T6" fmla="*/ 28 w 28"/>
              <a:gd name="T7" fmla="*/ 14 h 27"/>
              <a:gd name="T8" fmla="*/ 14 w 28"/>
              <a:gd name="T9" fmla="*/ 27 h 27"/>
              <a:gd name="T10" fmla="*/ 14 w 28"/>
              <a:gd name="T11" fmla="*/ 5 h 27"/>
              <a:gd name="T12" fmla="*/ 5 w 28"/>
              <a:gd name="T13" fmla="*/ 14 h 27"/>
              <a:gd name="T14" fmla="*/ 14 w 28"/>
              <a:gd name="T15" fmla="*/ 22 h 27"/>
              <a:gd name="T16" fmla="*/ 22 w 28"/>
              <a:gd name="T17" fmla="*/ 14 h 27"/>
              <a:gd name="T18" fmla="*/ 14 w 28"/>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4"/>
                </a:cubicBezTo>
                <a:cubicBezTo>
                  <a:pt x="0" y="6"/>
                  <a:pt x="6" y="0"/>
                  <a:pt x="14" y="0"/>
                </a:cubicBezTo>
                <a:cubicBezTo>
                  <a:pt x="21" y="0"/>
                  <a:pt x="28" y="6"/>
                  <a:pt x="28" y="14"/>
                </a:cubicBezTo>
                <a:cubicBezTo>
                  <a:pt x="28" y="21"/>
                  <a:pt x="21" y="27"/>
                  <a:pt x="14" y="27"/>
                </a:cubicBezTo>
                <a:close/>
                <a:moveTo>
                  <a:pt x="14" y="5"/>
                </a:moveTo>
                <a:cubicBezTo>
                  <a:pt x="9" y="5"/>
                  <a:pt x="5" y="9"/>
                  <a:pt x="5" y="14"/>
                </a:cubicBezTo>
                <a:cubicBezTo>
                  <a:pt x="5" y="18"/>
                  <a:pt x="9" y="22"/>
                  <a:pt x="14" y="22"/>
                </a:cubicBezTo>
                <a:cubicBezTo>
                  <a:pt x="18" y="22"/>
                  <a:pt x="22" y="18"/>
                  <a:pt x="22" y="14"/>
                </a:cubicBezTo>
                <a:cubicBezTo>
                  <a:pt x="22" y="9"/>
                  <a:pt x="18"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Arial" panose="020B0604020202020204" pitchFamily="34" charset="0"/>
            </a:endParaRPr>
          </a:p>
        </p:txBody>
      </p:sp>
      <p:sp>
        <p:nvSpPr>
          <p:cNvPr id="55" name="TextBox 41">
            <a:extLst>
              <a:ext uri="{FF2B5EF4-FFF2-40B4-BE49-F238E27FC236}">
                <a16:creationId xmlns:a16="http://schemas.microsoft.com/office/drawing/2014/main" id="{F1E8F545-C087-4E7E-A507-20B9C0F769E2}"/>
              </a:ext>
            </a:extLst>
          </p:cNvPr>
          <p:cNvSpPr txBox="1"/>
          <p:nvPr/>
        </p:nvSpPr>
        <p:spPr>
          <a:xfrm>
            <a:off x="7000295" y="3390396"/>
            <a:ext cx="1132436"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1791 : Haut et Bas-Canada</a:t>
            </a:r>
          </a:p>
        </p:txBody>
      </p:sp>
      <p:sp>
        <p:nvSpPr>
          <p:cNvPr id="67" name="Chevron 135">
            <a:extLst>
              <a:ext uri="{FF2B5EF4-FFF2-40B4-BE49-F238E27FC236}">
                <a16:creationId xmlns:a16="http://schemas.microsoft.com/office/drawing/2014/main" id="{26F39DDA-7DE5-44E6-B973-0B42E16A5950}"/>
              </a:ext>
            </a:extLst>
          </p:cNvPr>
          <p:cNvSpPr/>
          <p:nvPr/>
        </p:nvSpPr>
        <p:spPr bwMode="auto">
          <a:xfrm>
            <a:off x="5338407" y="2437352"/>
            <a:ext cx="612649" cy="761754"/>
          </a:xfrm>
          <a:prstGeom prst="chevron">
            <a:avLst/>
          </a:prstGeom>
          <a:solidFill>
            <a:srgbClr val="225B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dirty="0">
              <a:solidFill>
                <a:schemeClr val="tx1"/>
              </a:solidFill>
              <a:latin typeface="Poppins" panose="020B0604020202020204" charset="0"/>
              <a:cs typeface="Poppins"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94"/>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96237DE1-18DD-4488-AB8E-4A21981B3F8C}"/>
              </a:ext>
            </a:extLst>
          </p:cNvPr>
          <p:cNvGraphicFramePr>
            <a:graphicFrameLocks noChangeAspect="1"/>
          </p:cNvGraphicFramePr>
          <p:nvPr>
            <p:custDataLst>
              <p:tags r:id="rId1"/>
            </p:custDataLst>
            <p:extLst>
              <p:ext uri="{D42A27DB-BD31-4B8C-83A1-F6EECF244321}">
                <p14:modId xmlns:p14="http://schemas.microsoft.com/office/powerpoint/2010/main" val="3239830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5" name="Google Shape;95;p16"/>
          <p:cNvPicPr preferRelativeResize="0"/>
          <p:nvPr/>
        </p:nvPicPr>
        <p:blipFill>
          <a:blip r:embed="rId6">
            <a:alphaModFix/>
          </a:blip>
          <a:stretch>
            <a:fillRect/>
          </a:stretch>
        </p:blipFill>
        <p:spPr>
          <a:xfrm>
            <a:off x="866400" y="162725"/>
            <a:ext cx="7397074" cy="5024649"/>
          </a:xfrm>
          <a:prstGeom prst="rect">
            <a:avLst/>
          </a:prstGeom>
          <a:noFill/>
          <a:ln>
            <a:noFill/>
          </a:ln>
        </p:spPr>
      </p:pic>
      <p:sp>
        <p:nvSpPr>
          <p:cNvPr id="96" name="Google Shape;96;p16"/>
          <p:cNvSpPr txBox="1"/>
          <p:nvPr/>
        </p:nvSpPr>
        <p:spPr>
          <a:xfrm>
            <a:off x="1420175" y="573687"/>
            <a:ext cx="6359482" cy="986637"/>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Pourquoi parle-t-on français au Québec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97" name="Google Shape;97;p1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01" name="Google Shape;101;p16"/>
          <p:cNvSpPr txBox="1"/>
          <p:nvPr/>
        </p:nvSpPr>
        <p:spPr>
          <a:xfrm>
            <a:off x="8858700" y="0"/>
            <a:ext cx="2853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5</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sp>
        <p:nvSpPr>
          <p:cNvPr id="13" name="Freeform 197">
            <a:extLst>
              <a:ext uri="{FF2B5EF4-FFF2-40B4-BE49-F238E27FC236}">
                <a16:creationId xmlns:a16="http://schemas.microsoft.com/office/drawing/2014/main" id="{45AF3C86-BFC1-4913-9059-255B7AFEA01C}"/>
              </a:ext>
            </a:extLst>
          </p:cNvPr>
          <p:cNvSpPr>
            <a:spLocks/>
          </p:cNvSpPr>
          <p:nvPr/>
        </p:nvSpPr>
        <p:spPr bwMode="auto">
          <a:xfrm>
            <a:off x="1462417" y="2531252"/>
            <a:ext cx="6419303" cy="566738"/>
          </a:xfrm>
          <a:custGeom>
            <a:avLst/>
            <a:gdLst>
              <a:gd name="connsiteX0" fmla="*/ 0 w 8362474"/>
              <a:gd name="connsiteY0" fmla="*/ 0 h 566738"/>
              <a:gd name="connsiteX1" fmla="*/ 1352551 w 8362474"/>
              <a:gd name="connsiteY1" fmla="*/ 0 h 566738"/>
              <a:gd name="connsiteX2" fmla="*/ 1470025 w 8362474"/>
              <a:gd name="connsiteY2" fmla="*/ 0 h 566738"/>
              <a:gd name="connsiteX3" fmla="*/ 6774974 w 8362474"/>
              <a:gd name="connsiteY3" fmla="*/ 0 h 566738"/>
              <a:gd name="connsiteX4" fmla="*/ 7012099 w 8362474"/>
              <a:gd name="connsiteY4" fmla="*/ 0 h 566738"/>
              <a:gd name="connsiteX5" fmla="*/ 8081487 w 8362474"/>
              <a:gd name="connsiteY5" fmla="*/ 0 h 566738"/>
              <a:gd name="connsiteX6" fmla="*/ 8362474 w 8362474"/>
              <a:gd name="connsiteY6" fmla="*/ 280988 h 566738"/>
              <a:gd name="connsiteX7" fmla="*/ 8081487 w 8362474"/>
              <a:gd name="connsiteY7" fmla="*/ 566738 h 566738"/>
              <a:gd name="connsiteX8" fmla="*/ 7012099 w 8362474"/>
              <a:gd name="connsiteY8" fmla="*/ 566738 h 566738"/>
              <a:gd name="connsiteX9" fmla="*/ 6774974 w 8362474"/>
              <a:gd name="connsiteY9" fmla="*/ 566738 h 566738"/>
              <a:gd name="connsiteX10" fmla="*/ 1470025 w 8362474"/>
              <a:gd name="connsiteY10" fmla="*/ 566738 h 566738"/>
              <a:gd name="connsiteX11" fmla="*/ 1352551 w 8362474"/>
              <a:gd name="connsiteY11" fmla="*/ 566738 h 566738"/>
              <a:gd name="connsiteX12" fmla="*/ 0 w 8362474"/>
              <a:gd name="connsiteY12" fmla="*/ 566738 h 566738"/>
              <a:gd name="connsiteX13" fmla="*/ 284162 w 8362474"/>
              <a:gd name="connsiteY13" fmla="*/ 280988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474" h="566738">
                <a:moveTo>
                  <a:pt x="0" y="0"/>
                </a:moveTo>
                <a:lnTo>
                  <a:pt x="1352551" y="0"/>
                </a:lnTo>
                <a:lnTo>
                  <a:pt x="1470025" y="0"/>
                </a:lnTo>
                <a:lnTo>
                  <a:pt x="6774974" y="0"/>
                </a:lnTo>
                <a:lnTo>
                  <a:pt x="7012099" y="0"/>
                </a:lnTo>
                <a:lnTo>
                  <a:pt x="8081487" y="0"/>
                </a:lnTo>
                <a:lnTo>
                  <a:pt x="8362474" y="280988"/>
                </a:lnTo>
                <a:lnTo>
                  <a:pt x="8081487" y="566738"/>
                </a:lnTo>
                <a:lnTo>
                  <a:pt x="7012099" y="566738"/>
                </a:lnTo>
                <a:lnTo>
                  <a:pt x="6774974" y="566738"/>
                </a:lnTo>
                <a:lnTo>
                  <a:pt x="1470025" y="566738"/>
                </a:lnTo>
                <a:lnTo>
                  <a:pt x="1352551" y="566738"/>
                </a:lnTo>
                <a:lnTo>
                  <a:pt x="0" y="566738"/>
                </a:lnTo>
                <a:lnTo>
                  <a:pt x="284162" y="280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noProof="0" dirty="0">
              <a:ln>
                <a:noFill/>
              </a:ln>
              <a:solidFill>
                <a:srgbClr val="000000"/>
              </a:solidFill>
              <a:effectLst/>
              <a:uLnTx/>
              <a:uFillTx/>
              <a:latin typeface="Poppins" panose="020B0604020202020204" charset="0"/>
              <a:cs typeface="Poppins" panose="020B0604020202020204" charset="0"/>
              <a:sym typeface="Arial"/>
            </a:endParaRPr>
          </a:p>
        </p:txBody>
      </p:sp>
      <p:sp>
        <p:nvSpPr>
          <p:cNvPr id="42" name="Chevron 135">
            <a:extLst>
              <a:ext uri="{FF2B5EF4-FFF2-40B4-BE49-F238E27FC236}">
                <a16:creationId xmlns:a16="http://schemas.microsoft.com/office/drawing/2014/main" id="{AFEB27FB-DF97-4FDF-8A38-3FF8160443E1}"/>
              </a:ext>
            </a:extLst>
          </p:cNvPr>
          <p:cNvSpPr/>
          <p:nvPr/>
        </p:nvSpPr>
        <p:spPr bwMode="auto">
          <a:xfrm>
            <a:off x="3055145" y="2437352"/>
            <a:ext cx="612649" cy="761754"/>
          </a:xfrm>
          <a:prstGeom prst="chevron">
            <a:avLst/>
          </a:prstGeom>
          <a:solidFill>
            <a:srgbClr val="225B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noProof="0" dirty="0">
              <a:ln>
                <a:noFill/>
              </a:ln>
              <a:solidFill>
                <a:srgbClr val="F46524"/>
              </a:solidFill>
              <a:effectLst/>
              <a:uLnTx/>
              <a:uFillTx/>
              <a:latin typeface="Poppins" panose="020B0604020202020204" charset="0"/>
              <a:cs typeface="Poppins" panose="020B0604020202020204" charset="0"/>
              <a:sym typeface="Arial"/>
            </a:endParaRPr>
          </a:p>
        </p:txBody>
      </p:sp>
      <p:sp>
        <p:nvSpPr>
          <p:cNvPr id="55" name="TextBox 41">
            <a:extLst>
              <a:ext uri="{FF2B5EF4-FFF2-40B4-BE49-F238E27FC236}">
                <a16:creationId xmlns:a16="http://schemas.microsoft.com/office/drawing/2014/main" id="{F1E8F545-C087-4E7E-A507-20B9C0F769E2}"/>
              </a:ext>
            </a:extLst>
          </p:cNvPr>
          <p:cNvSpPr txBox="1"/>
          <p:nvPr/>
        </p:nvSpPr>
        <p:spPr>
          <a:xfrm>
            <a:off x="7000295" y="3390396"/>
            <a:ext cx="1132436"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200" b="0" i="0" u="none" strike="noStrike" kern="0" cap="none" spc="0" normalizeH="0" baseline="0" noProof="0" dirty="0">
                <a:ln>
                  <a:noFill/>
                </a:ln>
                <a:solidFill>
                  <a:srgbClr val="FFFFFF"/>
                </a:solidFill>
                <a:effectLst/>
                <a:uLnTx/>
                <a:uFillTx/>
                <a:latin typeface="Poppins" panose="020B0604020202020204" charset="0"/>
                <a:cs typeface="Poppins" panose="020B0604020202020204" charset="0"/>
                <a:sym typeface="Arial"/>
              </a:rPr>
              <a:t>1791 : Haut et Bas-Canada</a:t>
            </a:r>
          </a:p>
        </p:txBody>
      </p:sp>
      <p:sp>
        <p:nvSpPr>
          <p:cNvPr id="67" name="Chevron 135">
            <a:extLst>
              <a:ext uri="{FF2B5EF4-FFF2-40B4-BE49-F238E27FC236}">
                <a16:creationId xmlns:a16="http://schemas.microsoft.com/office/drawing/2014/main" id="{26F39DDA-7DE5-44E6-B973-0B42E16A5950}"/>
              </a:ext>
            </a:extLst>
          </p:cNvPr>
          <p:cNvSpPr/>
          <p:nvPr/>
        </p:nvSpPr>
        <p:spPr bwMode="auto">
          <a:xfrm>
            <a:off x="5338407" y="2437352"/>
            <a:ext cx="612649" cy="761754"/>
          </a:xfrm>
          <a:prstGeom prst="chevron">
            <a:avLst/>
          </a:prstGeom>
          <a:solidFill>
            <a:srgbClr val="225BA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noProof="0" dirty="0">
              <a:ln>
                <a:noFill/>
              </a:ln>
              <a:solidFill>
                <a:srgbClr val="F46524"/>
              </a:solidFill>
              <a:effectLst/>
              <a:uLnTx/>
              <a:uFillTx/>
              <a:latin typeface="Poppins" panose="020B0604020202020204" charset="0"/>
              <a:cs typeface="Poppins" panose="020B0604020202020204" charset="0"/>
              <a:sym typeface="Arial"/>
            </a:endParaRPr>
          </a:p>
        </p:txBody>
      </p:sp>
      <p:sp>
        <p:nvSpPr>
          <p:cNvPr id="34" name="Freeform 38">
            <a:extLst>
              <a:ext uri="{FF2B5EF4-FFF2-40B4-BE49-F238E27FC236}">
                <a16:creationId xmlns:a16="http://schemas.microsoft.com/office/drawing/2014/main" id="{E75347FE-2072-4FB0-A7A4-869C2980EE8F}"/>
              </a:ext>
            </a:extLst>
          </p:cNvPr>
          <p:cNvSpPr>
            <a:spLocks/>
          </p:cNvSpPr>
          <p:nvPr/>
        </p:nvSpPr>
        <p:spPr bwMode="auto">
          <a:xfrm>
            <a:off x="1179393" y="3258565"/>
            <a:ext cx="2581036" cy="1608847"/>
          </a:xfrm>
          <a:prstGeom prst="rect">
            <a:avLst/>
          </a:prstGeom>
          <a:noFill/>
          <a:ln w="9525">
            <a:solidFill>
              <a:srgbClr val="FBAE1C"/>
            </a:solidFill>
            <a:prstDash val="dash"/>
            <a:round/>
            <a:headEnd/>
            <a:tailEnd/>
          </a:ln>
        </p:spPr>
        <p:txBody>
          <a:bodyPr vert="horz" wrap="square" lIns="91440" tIns="45720" rIns="91440" bIns="45720" numCol="1" anchor="ctr" anchorCtr="0" compatLnSpc="1">
            <a:prstTxWarp prst="textNoShape">
              <a:avLst/>
            </a:prstTxWarp>
          </a:bodyPr>
          <a:lstStyle/>
          <a:p>
            <a:pPr marL="5716" lvl="0" algn="just" rtl="0">
              <a:lnSpc>
                <a:spcPct val="90000"/>
              </a:lnSpc>
              <a:spcBef>
                <a:spcPts val="1000"/>
              </a:spcBef>
              <a:spcAft>
                <a:spcPts val="0"/>
              </a:spcAft>
              <a:buClr>
                <a:schemeClr val="dk1"/>
              </a:buClr>
              <a:buSzPct val="100000"/>
            </a:pPr>
            <a:r>
              <a:rPr lang="fr-CA" sz="1000" dirty="0">
                <a:latin typeface="Poppins" panose="020B0604020202020204" charset="0"/>
                <a:cs typeface="Poppins" panose="020B0604020202020204" charset="0"/>
                <a:sym typeface="Arial"/>
              </a:rPr>
              <a:t>En 1791, face à la pression de la population, on établit un régime électoral et parlementaire : la colonie peut donc ainsi s’administrer elle-même, tout en demeurant sous le contrôle de l’Angleterre. On divise alors la colonie en deux parties avec chacune leur assemblée : Haut-Canada (qui deviendra la province de l’Ontario) et Bas-Canada (qui deviendra la province de Québec).</a:t>
            </a:r>
            <a:endParaRPr lang="fr-CA" sz="1000" dirty="0">
              <a:latin typeface="Poppins" panose="020B0604020202020204" charset="0"/>
              <a:cs typeface="Poppins" panose="020B0604020202020204" charset="0"/>
            </a:endParaRPr>
          </a:p>
        </p:txBody>
      </p:sp>
      <p:sp>
        <p:nvSpPr>
          <p:cNvPr id="35" name="Freeform 40">
            <a:extLst>
              <a:ext uri="{FF2B5EF4-FFF2-40B4-BE49-F238E27FC236}">
                <a16:creationId xmlns:a16="http://schemas.microsoft.com/office/drawing/2014/main" id="{D165B69D-A2AA-472F-A135-7F10F634C5A0}"/>
              </a:ext>
            </a:extLst>
          </p:cNvPr>
          <p:cNvSpPr>
            <a:spLocks/>
          </p:cNvSpPr>
          <p:nvPr/>
        </p:nvSpPr>
        <p:spPr bwMode="auto">
          <a:xfrm>
            <a:off x="3257549" y="1424019"/>
            <a:ext cx="2428875" cy="986637"/>
          </a:xfrm>
          <a:prstGeom prst="rect">
            <a:avLst/>
          </a:prstGeom>
          <a:noFill/>
          <a:ln w="9525">
            <a:solidFill>
              <a:srgbClr val="FBAE1C"/>
            </a:solidFill>
            <a:prstDash val="dash"/>
            <a:round/>
            <a:headEnd/>
            <a:tailEnd/>
          </a:ln>
        </p:spPr>
        <p:txBody>
          <a:bodyPr vert="horz" wrap="square" lIns="91440" tIns="45720" rIns="91440" bIns="45720" numCol="1" anchor="ctr" anchorCtr="0" compatLnSpc="1">
            <a:prstTxWarp prst="textNoShape">
              <a:avLst/>
            </a:prstTxWarp>
          </a:bodyPr>
          <a:lstStyle/>
          <a:p>
            <a:pPr marL="5716" lvl="0" algn="just" rtl="0">
              <a:lnSpc>
                <a:spcPct val="90000"/>
              </a:lnSpc>
              <a:spcBef>
                <a:spcPts val="1000"/>
              </a:spcBef>
              <a:spcAft>
                <a:spcPts val="0"/>
              </a:spcAft>
              <a:buClr>
                <a:schemeClr val="dk1"/>
              </a:buClr>
              <a:buSzPct val="100000"/>
            </a:pPr>
            <a:r>
              <a:rPr lang="fr-CA" sz="1000" dirty="0">
                <a:latin typeface="Poppins" panose="020B0604020202020204" charset="0"/>
                <a:cs typeface="Poppins" panose="020B0604020202020204" charset="0"/>
                <a:sym typeface="Arial"/>
              </a:rPr>
              <a:t>A la suite de rébellions au sein de la population et afin d’assimiler plus facilement les canadiens français, on décide, en 1840, de réunir le Haut et le Bas-Canada en une seule entité et une seule assemblée: le Canada-Uni. </a:t>
            </a:r>
            <a:endParaRPr lang="fr-CA" sz="1600" dirty="0">
              <a:latin typeface="Poppins" panose="020B0604020202020204" charset="0"/>
              <a:cs typeface="Poppins" panose="020B0604020202020204" charset="0"/>
            </a:endParaRPr>
          </a:p>
        </p:txBody>
      </p:sp>
      <p:sp>
        <p:nvSpPr>
          <p:cNvPr id="41" name="Freeform 38">
            <a:extLst>
              <a:ext uri="{FF2B5EF4-FFF2-40B4-BE49-F238E27FC236}">
                <a16:creationId xmlns:a16="http://schemas.microsoft.com/office/drawing/2014/main" id="{5FCC11F4-D679-4E7E-B3CF-9703BAA36F62}"/>
              </a:ext>
            </a:extLst>
          </p:cNvPr>
          <p:cNvSpPr>
            <a:spLocks/>
          </p:cNvSpPr>
          <p:nvPr/>
        </p:nvSpPr>
        <p:spPr bwMode="auto">
          <a:xfrm>
            <a:off x="4848232" y="3258565"/>
            <a:ext cx="3098970" cy="1608847"/>
          </a:xfrm>
          <a:prstGeom prst="rect">
            <a:avLst/>
          </a:prstGeom>
          <a:noFill/>
          <a:ln w="9525">
            <a:solidFill>
              <a:srgbClr val="FBAE1C"/>
            </a:solidFill>
            <a:prstDash val="dash"/>
            <a:round/>
            <a:headEnd/>
            <a:tailEnd/>
          </a:ln>
        </p:spPr>
        <p:txBody>
          <a:bodyPr vert="horz" wrap="square" lIns="91440" tIns="45720" rIns="91440" bIns="45720" numCol="1" anchor="t" anchorCtr="0" compatLnSpc="1">
            <a:prstTxWarp prst="textNoShape">
              <a:avLst/>
            </a:prstTxWarp>
          </a:bodyPr>
          <a:lstStyle/>
          <a:p>
            <a:pPr marL="5716" algn="just">
              <a:lnSpc>
                <a:spcPct val="90000"/>
              </a:lnSpc>
              <a:spcBef>
                <a:spcPts val="1000"/>
              </a:spcBef>
              <a:buClr>
                <a:schemeClr val="dk1"/>
              </a:buClr>
              <a:buSzPct val="100000"/>
            </a:pPr>
            <a:r>
              <a:rPr lang="fr-CA" sz="1000" dirty="0">
                <a:latin typeface="Poppins" panose="020B0604020202020204" charset="0"/>
                <a:cs typeface="Poppins" panose="020B0604020202020204" charset="0"/>
                <a:sym typeface="Arial"/>
              </a:rPr>
              <a:t>En 1867, le Canada naît sous la forme qu’on connaît aujourd’hui : le Canada-Uni (Québec et Ontario), le Nouveau-Brunswick et la Nouvelle-Écosse sont réunis en une seule entité, une confédération. Il y a un gouvernement fédéral et des gouvernements provinciaux qui ont leur autonomie avec des compétences et assemblées respectives. En 1931, le Canada obtient l’indépendance quasi complète de la couronne britannique, qui aujourd’hui n’a qu’un rôle symbolique. </a:t>
            </a:r>
            <a:endParaRPr lang="fr-CA" sz="1600" dirty="0">
              <a:latin typeface="Poppins" panose="020B0604020202020204" charset="0"/>
              <a:cs typeface="Poppins" panose="020B0604020202020204" charset="0"/>
            </a:endParaRPr>
          </a:p>
        </p:txBody>
      </p:sp>
      <p:sp>
        <p:nvSpPr>
          <p:cNvPr id="43" name="Freeform 27">
            <a:extLst>
              <a:ext uri="{FF2B5EF4-FFF2-40B4-BE49-F238E27FC236}">
                <a16:creationId xmlns:a16="http://schemas.microsoft.com/office/drawing/2014/main" id="{FE12AB75-989D-4D62-87F8-1E780DCA0530}"/>
              </a:ext>
            </a:extLst>
          </p:cNvPr>
          <p:cNvSpPr>
            <a:spLocks noEditPoints="1"/>
          </p:cNvSpPr>
          <p:nvPr/>
        </p:nvSpPr>
        <p:spPr bwMode="auto">
          <a:xfrm>
            <a:off x="2397181" y="2998430"/>
            <a:ext cx="127000" cy="122238"/>
          </a:xfrm>
          <a:custGeom>
            <a:avLst/>
            <a:gdLst>
              <a:gd name="T0" fmla="*/ 14 w 28"/>
              <a:gd name="T1" fmla="*/ 27 h 27"/>
              <a:gd name="T2" fmla="*/ 0 w 28"/>
              <a:gd name="T3" fmla="*/ 14 h 27"/>
              <a:gd name="T4" fmla="*/ 14 w 28"/>
              <a:gd name="T5" fmla="*/ 0 h 27"/>
              <a:gd name="T6" fmla="*/ 28 w 28"/>
              <a:gd name="T7" fmla="*/ 14 h 27"/>
              <a:gd name="T8" fmla="*/ 14 w 28"/>
              <a:gd name="T9" fmla="*/ 27 h 27"/>
              <a:gd name="T10" fmla="*/ 14 w 28"/>
              <a:gd name="T11" fmla="*/ 5 h 27"/>
              <a:gd name="T12" fmla="*/ 6 w 28"/>
              <a:gd name="T13" fmla="*/ 14 h 27"/>
              <a:gd name="T14" fmla="*/ 14 w 28"/>
              <a:gd name="T15" fmla="*/ 22 h 27"/>
              <a:gd name="T16" fmla="*/ 22 w 28"/>
              <a:gd name="T17" fmla="*/ 14 h 27"/>
              <a:gd name="T18" fmla="*/ 14 w 28"/>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4"/>
                </a:cubicBezTo>
                <a:cubicBezTo>
                  <a:pt x="0" y="6"/>
                  <a:pt x="6" y="0"/>
                  <a:pt x="14" y="0"/>
                </a:cubicBezTo>
                <a:cubicBezTo>
                  <a:pt x="22" y="0"/>
                  <a:pt x="28" y="6"/>
                  <a:pt x="28" y="14"/>
                </a:cubicBezTo>
                <a:cubicBezTo>
                  <a:pt x="28" y="21"/>
                  <a:pt x="22" y="27"/>
                  <a:pt x="14" y="27"/>
                </a:cubicBezTo>
                <a:close/>
                <a:moveTo>
                  <a:pt x="14" y="5"/>
                </a:moveTo>
                <a:cubicBezTo>
                  <a:pt x="9" y="5"/>
                  <a:pt x="6" y="9"/>
                  <a:pt x="6" y="14"/>
                </a:cubicBezTo>
                <a:cubicBezTo>
                  <a:pt x="6" y="18"/>
                  <a:pt x="9" y="22"/>
                  <a:pt x="14" y="22"/>
                </a:cubicBezTo>
                <a:cubicBezTo>
                  <a:pt x="19" y="22"/>
                  <a:pt x="22" y="18"/>
                  <a:pt x="22" y="14"/>
                </a:cubicBezTo>
                <a:cubicBezTo>
                  <a:pt x="22" y="9"/>
                  <a:pt x="19"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cxnSp>
        <p:nvCxnSpPr>
          <p:cNvPr id="51" name="Straight Connector 32">
            <a:extLst>
              <a:ext uri="{FF2B5EF4-FFF2-40B4-BE49-F238E27FC236}">
                <a16:creationId xmlns:a16="http://schemas.microsoft.com/office/drawing/2014/main" id="{6E1EA145-7882-48E1-A4F3-03383831F3B0}"/>
              </a:ext>
            </a:extLst>
          </p:cNvPr>
          <p:cNvCxnSpPr>
            <a:cxnSpLocks/>
            <a:stCxn id="43" idx="0"/>
            <a:endCxn id="34" idx="0"/>
          </p:cNvCxnSpPr>
          <p:nvPr/>
        </p:nvCxnSpPr>
        <p:spPr>
          <a:xfrm>
            <a:off x="2460681" y="3120668"/>
            <a:ext cx="9230" cy="137897"/>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3" name="TextBox 43">
            <a:extLst>
              <a:ext uri="{FF2B5EF4-FFF2-40B4-BE49-F238E27FC236}">
                <a16:creationId xmlns:a16="http://schemas.microsoft.com/office/drawing/2014/main" id="{B568030D-295D-46B1-B6D7-7295776EA26A}"/>
              </a:ext>
            </a:extLst>
          </p:cNvPr>
          <p:cNvSpPr txBox="1"/>
          <p:nvPr/>
        </p:nvSpPr>
        <p:spPr>
          <a:xfrm>
            <a:off x="6205208" y="2624280"/>
            <a:ext cx="1289101"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1867 : Confédération</a:t>
            </a:r>
          </a:p>
        </p:txBody>
      </p:sp>
      <p:sp>
        <p:nvSpPr>
          <p:cNvPr id="54" name="Freeform 26">
            <a:extLst>
              <a:ext uri="{FF2B5EF4-FFF2-40B4-BE49-F238E27FC236}">
                <a16:creationId xmlns:a16="http://schemas.microsoft.com/office/drawing/2014/main" id="{49DDC5C7-489B-4085-9703-0D090E3B2198}"/>
              </a:ext>
            </a:extLst>
          </p:cNvPr>
          <p:cNvSpPr>
            <a:spLocks noEditPoints="1"/>
          </p:cNvSpPr>
          <p:nvPr/>
        </p:nvSpPr>
        <p:spPr bwMode="auto">
          <a:xfrm>
            <a:off x="4398481" y="2544686"/>
            <a:ext cx="127000" cy="122238"/>
          </a:xfrm>
          <a:custGeom>
            <a:avLst/>
            <a:gdLst>
              <a:gd name="T0" fmla="*/ 14 w 28"/>
              <a:gd name="T1" fmla="*/ 27 h 27"/>
              <a:gd name="T2" fmla="*/ 0 w 28"/>
              <a:gd name="T3" fmla="*/ 14 h 27"/>
              <a:gd name="T4" fmla="*/ 14 w 28"/>
              <a:gd name="T5" fmla="*/ 0 h 27"/>
              <a:gd name="T6" fmla="*/ 28 w 28"/>
              <a:gd name="T7" fmla="*/ 14 h 27"/>
              <a:gd name="T8" fmla="*/ 14 w 28"/>
              <a:gd name="T9" fmla="*/ 27 h 27"/>
              <a:gd name="T10" fmla="*/ 14 w 28"/>
              <a:gd name="T11" fmla="*/ 5 h 27"/>
              <a:gd name="T12" fmla="*/ 5 w 28"/>
              <a:gd name="T13" fmla="*/ 14 h 27"/>
              <a:gd name="T14" fmla="*/ 14 w 28"/>
              <a:gd name="T15" fmla="*/ 22 h 27"/>
              <a:gd name="T16" fmla="*/ 22 w 28"/>
              <a:gd name="T17" fmla="*/ 14 h 27"/>
              <a:gd name="T18" fmla="*/ 14 w 28"/>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4"/>
                </a:cubicBezTo>
                <a:cubicBezTo>
                  <a:pt x="0" y="6"/>
                  <a:pt x="6" y="0"/>
                  <a:pt x="14" y="0"/>
                </a:cubicBezTo>
                <a:cubicBezTo>
                  <a:pt x="21" y="0"/>
                  <a:pt x="28" y="6"/>
                  <a:pt x="28" y="14"/>
                </a:cubicBezTo>
                <a:cubicBezTo>
                  <a:pt x="28" y="21"/>
                  <a:pt x="21" y="27"/>
                  <a:pt x="14" y="27"/>
                </a:cubicBezTo>
                <a:close/>
                <a:moveTo>
                  <a:pt x="14" y="5"/>
                </a:moveTo>
                <a:cubicBezTo>
                  <a:pt x="9" y="5"/>
                  <a:pt x="5" y="9"/>
                  <a:pt x="5" y="14"/>
                </a:cubicBezTo>
                <a:cubicBezTo>
                  <a:pt x="5" y="18"/>
                  <a:pt x="9" y="22"/>
                  <a:pt x="14" y="22"/>
                </a:cubicBezTo>
                <a:cubicBezTo>
                  <a:pt x="18" y="22"/>
                  <a:pt x="22" y="18"/>
                  <a:pt x="22" y="14"/>
                </a:cubicBezTo>
                <a:cubicBezTo>
                  <a:pt x="22" y="9"/>
                  <a:pt x="18"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sp>
        <p:nvSpPr>
          <p:cNvPr id="59" name="TextBox 41">
            <a:extLst>
              <a:ext uri="{FF2B5EF4-FFF2-40B4-BE49-F238E27FC236}">
                <a16:creationId xmlns:a16="http://schemas.microsoft.com/office/drawing/2014/main" id="{4D27BF34-0D75-4893-9AD8-7CFB1F5A3A08}"/>
              </a:ext>
            </a:extLst>
          </p:cNvPr>
          <p:cNvSpPr txBox="1"/>
          <p:nvPr/>
        </p:nvSpPr>
        <p:spPr>
          <a:xfrm>
            <a:off x="3853120" y="2706570"/>
            <a:ext cx="1237732"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1840 : Canada-Uni</a:t>
            </a:r>
          </a:p>
        </p:txBody>
      </p:sp>
      <p:cxnSp>
        <p:nvCxnSpPr>
          <p:cNvPr id="58" name="Straight Connector 31">
            <a:extLst>
              <a:ext uri="{FF2B5EF4-FFF2-40B4-BE49-F238E27FC236}">
                <a16:creationId xmlns:a16="http://schemas.microsoft.com/office/drawing/2014/main" id="{C95CAFFD-5404-4A11-8381-7052BD9BF99B}"/>
              </a:ext>
            </a:extLst>
          </p:cNvPr>
          <p:cNvCxnSpPr>
            <a:cxnSpLocks/>
            <a:endCxn id="35" idx="2"/>
          </p:cNvCxnSpPr>
          <p:nvPr/>
        </p:nvCxnSpPr>
        <p:spPr>
          <a:xfrm flipV="1">
            <a:off x="4471987" y="2410656"/>
            <a:ext cx="0" cy="161094"/>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0" name="TextBox 41">
            <a:extLst>
              <a:ext uri="{FF2B5EF4-FFF2-40B4-BE49-F238E27FC236}">
                <a16:creationId xmlns:a16="http://schemas.microsoft.com/office/drawing/2014/main" id="{0A5D0FAA-A9DF-4D24-8EE7-01B785E80003}"/>
              </a:ext>
            </a:extLst>
          </p:cNvPr>
          <p:cNvSpPr txBox="1"/>
          <p:nvPr/>
        </p:nvSpPr>
        <p:spPr>
          <a:xfrm>
            <a:off x="1896062" y="2640424"/>
            <a:ext cx="1132436" cy="369332"/>
          </a:xfrm>
          <a:prstGeom prst="rect">
            <a:avLst/>
          </a:prstGeom>
          <a:noFill/>
        </p:spPr>
        <p:txBody>
          <a:bodyPr wrap="square" lIns="0" tIns="0" rIns="0" bIns="0" rtlCol="0">
            <a:spAutoFit/>
          </a:bodyPr>
          <a:lstStyle/>
          <a:p>
            <a:r>
              <a:rPr lang="fr-CA" sz="1200" dirty="0">
                <a:solidFill>
                  <a:schemeClr val="bg1"/>
                </a:solidFill>
                <a:latin typeface="Poppins" panose="020B0604020202020204" charset="0"/>
                <a:cs typeface="Poppins" panose="020B0604020202020204" charset="0"/>
              </a:rPr>
              <a:t>1791 : Haut et Bas-Canada</a:t>
            </a:r>
          </a:p>
        </p:txBody>
      </p:sp>
      <p:sp>
        <p:nvSpPr>
          <p:cNvPr id="62" name="Freeform 27">
            <a:extLst>
              <a:ext uri="{FF2B5EF4-FFF2-40B4-BE49-F238E27FC236}">
                <a16:creationId xmlns:a16="http://schemas.microsoft.com/office/drawing/2014/main" id="{90CD5652-12F4-465D-8912-E3A2B898DC73}"/>
              </a:ext>
            </a:extLst>
          </p:cNvPr>
          <p:cNvSpPr>
            <a:spLocks noEditPoints="1"/>
          </p:cNvSpPr>
          <p:nvPr/>
        </p:nvSpPr>
        <p:spPr bwMode="auto">
          <a:xfrm>
            <a:off x="6521030" y="2998430"/>
            <a:ext cx="127000" cy="122238"/>
          </a:xfrm>
          <a:custGeom>
            <a:avLst/>
            <a:gdLst>
              <a:gd name="T0" fmla="*/ 14 w 28"/>
              <a:gd name="T1" fmla="*/ 27 h 27"/>
              <a:gd name="T2" fmla="*/ 0 w 28"/>
              <a:gd name="T3" fmla="*/ 14 h 27"/>
              <a:gd name="T4" fmla="*/ 14 w 28"/>
              <a:gd name="T5" fmla="*/ 0 h 27"/>
              <a:gd name="T6" fmla="*/ 28 w 28"/>
              <a:gd name="T7" fmla="*/ 14 h 27"/>
              <a:gd name="T8" fmla="*/ 14 w 28"/>
              <a:gd name="T9" fmla="*/ 27 h 27"/>
              <a:gd name="T10" fmla="*/ 14 w 28"/>
              <a:gd name="T11" fmla="*/ 5 h 27"/>
              <a:gd name="T12" fmla="*/ 6 w 28"/>
              <a:gd name="T13" fmla="*/ 14 h 27"/>
              <a:gd name="T14" fmla="*/ 14 w 28"/>
              <a:gd name="T15" fmla="*/ 22 h 27"/>
              <a:gd name="T16" fmla="*/ 22 w 28"/>
              <a:gd name="T17" fmla="*/ 14 h 27"/>
              <a:gd name="T18" fmla="*/ 14 w 28"/>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4"/>
                </a:cubicBezTo>
                <a:cubicBezTo>
                  <a:pt x="0" y="6"/>
                  <a:pt x="6" y="0"/>
                  <a:pt x="14" y="0"/>
                </a:cubicBezTo>
                <a:cubicBezTo>
                  <a:pt x="22" y="0"/>
                  <a:pt x="28" y="6"/>
                  <a:pt x="28" y="14"/>
                </a:cubicBezTo>
                <a:cubicBezTo>
                  <a:pt x="28" y="21"/>
                  <a:pt x="22" y="27"/>
                  <a:pt x="14" y="27"/>
                </a:cubicBezTo>
                <a:close/>
                <a:moveTo>
                  <a:pt x="14" y="5"/>
                </a:moveTo>
                <a:cubicBezTo>
                  <a:pt x="9" y="5"/>
                  <a:pt x="6" y="9"/>
                  <a:pt x="6" y="14"/>
                </a:cubicBezTo>
                <a:cubicBezTo>
                  <a:pt x="6" y="18"/>
                  <a:pt x="9" y="22"/>
                  <a:pt x="14" y="22"/>
                </a:cubicBezTo>
                <a:cubicBezTo>
                  <a:pt x="19" y="22"/>
                  <a:pt x="22" y="18"/>
                  <a:pt x="22" y="14"/>
                </a:cubicBezTo>
                <a:cubicBezTo>
                  <a:pt x="22" y="9"/>
                  <a:pt x="19" y="5"/>
                  <a:pt x="14" y="5"/>
                </a:cubicBezTo>
                <a:close/>
              </a:path>
            </a:pathLst>
          </a:custGeom>
          <a:solidFill>
            <a:srgbClr val="FBAE1C"/>
          </a:solidFill>
          <a:ln>
            <a:solidFill>
              <a:srgbClr val="FBAE1C"/>
            </a:solidFill>
          </a:ln>
        </p:spPr>
        <p:txBody>
          <a:bodyPr vert="horz" wrap="square" lIns="91440" tIns="45720" rIns="91440" bIns="45720" numCol="1" anchor="t" anchorCtr="0" compatLnSpc="1">
            <a:prstTxWarp prst="textNoShape">
              <a:avLst/>
            </a:prstTxWarp>
          </a:bodyPr>
          <a:lstStyle/>
          <a:p>
            <a:endParaRPr lang="fr-CA" dirty="0">
              <a:latin typeface="Poppins" panose="020B0604020202020204" charset="0"/>
              <a:cs typeface="Poppins" panose="020B0604020202020204" charset="0"/>
            </a:endParaRPr>
          </a:p>
        </p:txBody>
      </p:sp>
      <p:cxnSp>
        <p:nvCxnSpPr>
          <p:cNvPr id="63" name="Straight Connector 32">
            <a:extLst>
              <a:ext uri="{FF2B5EF4-FFF2-40B4-BE49-F238E27FC236}">
                <a16:creationId xmlns:a16="http://schemas.microsoft.com/office/drawing/2014/main" id="{FB6B6F5B-97A1-4F57-8708-195FA1814D3D}"/>
              </a:ext>
            </a:extLst>
          </p:cNvPr>
          <p:cNvCxnSpPr>
            <a:cxnSpLocks/>
            <a:stCxn id="62" idx="0"/>
          </p:cNvCxnSpPr>
          <p:nvPr/>
        </p:nvCxnSpPr>
        <p:spPr>
          <a:xfrm>
            <a:off x="6584530" y="3120668"/>
            <a:ext cx="5158" cy="137897"/>
          </a:xfrm>
          <a:prstGeom prst="line">
            <a:avLst/>
          </a:prstGeom>
          <a:noFill/>
          <a:ln w="6350">
            <a:solidFill>
              <a:schemeClr val="bg1">
                <a:lumMod val="50000"/>
              </a:schemeClr>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04182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10"/>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112" name="Google Shape;112;p18"/>
          <p:cNvSpPr txBox="1"/>
          <p:nvPr/>
        </p:nvSpPr>
        <p:spPr>
          <a:xfrm>
            <a:off x="1420175" y="361100"/>
            <a:ext cx="6036427" cy="1401025"/>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 sz="2400" dirty="0">
                <a:solidFill>
                  <a:srgbClr val="235BA9"/>
                </a:solidFill>
                <a:latin typeface="Poppins SemiBold"/>
                <a:ea typeface="Poppins SemiBold"/>
                <a:cs typeface="Poppins SemiBold"/>
                <a:sym typeface="Poppins SemiBold"/>
              </a:rPr>
              <a:t>Pourquoi y a-t-il encore aujourd’hui des préoccupations au sujet de la langue française ?</a:t>
            </a:r>
            <a:endParaRPr sz="2400" dirty="0">
              <a:solidFill>
                <a:srgbClr val="235BA9"/>
              </a:solidFill>
              <a:latin typeface="Poppins SemiBold"/>
              <a:ea typeface="Poppins SemiBold"/>
              <a:cs typeface="Poppins SemiBold"/>
              <a:sym typeface="Poppins SemiBold"/>
            </a:endParaRPr>
          </a:p>
        </p:txBody>
      </p:sp>
      <p:pic>
        <p:nvPicPr>
          <p:cNvPr id="113" name="Google Shape;113;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14" name="Google Shape;114;p18"/>
          <p:cNvSpPr txBox="1"/>
          <p:nvPr/>
        </p:nvSpPr>
        <p:spPr>
          <a:xfrm>
            <a:off x="1420175" y="1677064"/>
            <a:ext cx="6432300" cy="2938604"/>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1400"/>
              <a:buChar char="•"/>
            </a:pPr>
            <a:r>
              <a:rPr lang="fr-CA" sz="1000" dirty="0">
                <a:latin typeface="Poppins" panose="020B0604020202020204" charset="0"/>
                <a:cs typeface="Poppins" panose="020B0604020202020204" charset="0"/>
                <a:sym typeface="Arial"/>
              </a:rPr>
              <a:t>À la suite de la conquête de la Nouvelle-France par l’Angleterre, les Canadiens français ont progressivement été </a:t>
            </a:r>
            <a:r>
              <a:rPr lang="fr-CA" sz="1000" b="1" dirty="0">
                <a:latin typeface="Poppins" panose="020B0604020202020204" charset="0"/>
                <a:cs typeface="Poppins" panose="020B0604020202020204" charset="0"/>
                <a:sym typeface="Arial"/>
              </a:rPr>
              <a:t>placés en minorité, </a:t>
            </a:r>
            <a:r>
              <a:rPr lang="fr-CA" sz="1000" dirty="0">
                <a:latin typeface="Poppins" panose="020B0604020202020204" charset="0"/>
                <a:cs typeface="Poppins" panose="020B0604020202020204" charset="0"/>
                <a:sym typeface="Arial"/>
              </a:rPr>
              <a:t>particulièrement à partir de la création du Canada-Uni. À de multiples reprises, on </a:t>
            </a:r>
            <a:r>
              <a:rPr lang="fr-CA" sz="1000" b="1" dirty="0">
                <a:latin typeface="Poppins" panose="020B0604020202020204" charset="0"/>
                <a:cs typeface="Poppins" panose="020B0604020202020204" charset="0"/>
                <a:sym typeface="Arial"/>
              </a:rPr>
              <a:t>tente de les assimiler </a:t>
            </a:r>
            <a:r>
              <a:rPr lang="fr-CA" sz="1000" dirty="0">
                <a:latin typeface="Poppins" panose="020B0604020202020204" charset="0"/>
                <a:cs typeface="Poppins" panose="020B0604020202020204" charset="0"/>
                <a:sym typeface="Arial"/>
              </a:rPr>
              <a:t>afin qu’ils soient </a:t>
            </a:r>
            <a:r>
              <a:rPr lang="fr-CA" sz="1000" b="1" dirty="0">
                <a:latin typeface="Poppins" panose="020B0604020202020204" charset="0"/>
                <a:cs typeface="Poppins" panose="020B0604020202020204" charset="0"/>
                <a:sym typeface="Arial"/>
              </a:rPr>
              <a:t>intégrés</a:t>
            </a:r>
            <a:r>
              <a:rPr lang="fr-CA" sz="1000" dirty="0">
                <a:latin typeface="Poppins" panose="020B0604020202020204" charset="0"/>
                <a:cs typeface="Poppins" panose="020B0604020202020204" charset="0"/>
                <a:sym typeface="Arial"/>
              </a:rPr>
              <a:t> </a:t>
            </a:r>
            <a:r>
              <a:rPr lang="fr-CA" sz="1000" b="1" dirty="0">
                <a:latin typeface="Poppins" panose="020B0604020202020204" charset="0"/>
                <a:cs typeface="Poppins" panose="020B0604020202020204" charset="0"/>
                <a:sym typeface="Arial"/>
              </a:rPr>
              <a:t>à la majorité anglophone</a:t>
            </a:r>
            <a:r>
              <a:rPr lang="fr-CA" sz="1000" dirty="0">
                <a:latin typeface="Poppins" panose="020B0604020202020204" charset="0"/>
                <a:cs typeface="Poppins" panose="020B0604020202020204" charset="0"/>
                <a:sym typeface="Arial"/>
              </a:rPr>
              <a:t>. </a:t>
            </a: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1400"/>
              <a:buChar char="•"/>
            </a:pPr>
            <a:r>
              <a:rPr lang="fr-CA" sz="1000" dirty="0">
                <a:latin typeface="Poppins" panose="020B0604020202020204" charset="0"/>
                <a:cs typeface="Poppins" panose="020B0604020202020204" charset="0"/>
                <a:sym typeface="Arial"/>
              </a:rPr>
              <a:t>Ainsi, le français a longtemps été perçu comme une </a:t>
            </a:r>
            <a:r>
              <a:rPr lang="fr-CA" sz="1000" b="1" dirty="0">
                <a:latin typeface="Poppins" panose="020B0604020202020204" charset="0"/>
                <a:cs typeface="Poppins" panose="020B0604020202020204" charset="0"/>
                <a:sym typeface="Arial"/>
              </a:rPr>
              <a:t>langue inférieure</a:t>
            </a:r>
            <a:r>
              <a:rPr lang="fr-CA" sz="1000" dirty="0">
                <a:latin typeface="Poppins" panose="020B0604020202020204" charset="0"/>
                <a:cs typeface="Poppins" panose="020B0604020202020204" charset="0"/>
                <a:sym typeface="Arial"/>
              </a:rPr>
              <a:t>. Jusqu’au milieu du 20</a:t>
            </a:r>
            <a:r>
              <a:rPr lang="fr-CA" sz="1000" baseline="30000" dirty="0">
                <a:latin typeface="Poppins" panose="020B0604020202020204" charset="0"/>
                <a:cs typeface="Poppins" panose="020B0604020202020204" charset="0"/>
                <a:sym typeface="Arial"/>
              </a:rPr>
              <a:t>e</a:t>
            </a:r>
            <a:r>
              <a:rPr lang="fr-CA" sz="1000" dirty="0">
                <a:latin typeface="Poppins" panose="020B0604020202020204" charset="0"/>
                <a:cs typeface="Poppins" panose="020B0604020202020204" charset="0"/>
                <a:sym typeface="Arial"/>
              </a:rPr>
              <a:t> siècle, il fallait parler anglais pour monter dans l’échelle sociale, par exemple pour accéder à des emplois bien rémunérés, participer à la vie politique ou commercer. À Montréal, il était parfois difficile d’arriver à se faire servir en français, ou alors de l’être sans se sentir jugé. </a:t>
            </a:r>
          </a:p>
          <a:p>
            <a:pPr marL="228600" lvl="0" indent="-228600" algn="just" rtl="0">
              <a:lnSpc>
                <a:spcPct val="90000"/>
              </a:lnSpc>
              <a:spcBef>
                <a:spcPts val="1000"/>
              </a:spcBef>
              <a:spcAft>
                <a:spcPts val="0"/>
              </a:spcAft>
              <a:buClr>
                <a:schemeClr val="dk1"/>
              </a:buClr>
              <a:buSzPts val="1400"/>
              <a:buChar char="•"/>
            </a:pPr>
            <a:r>
              <a:rPr lang="fr-CA" sz="1000" dirty="0">
                <a:latin typeface="Poppins" panose="020B0604020202020204" charset="0"/>
                <a:cs typeface="Poppins" panose="020B0604020202020204" charset="0"/>
                <a:sym typeface="Arial"/>
              </a:rPr>
              <a:t>Les années 1960 représentent une période phare de l’histoire du Québec. Pendant la Révolution tranquille, le peuple s'affranchit de la religion et </a:t>
            </a:r>
            <a:r>
              <a:rPr lang="fr-CA" sz="1000" b="1" dirty="0">
                <a:latin typeface="Poppins" panose="020B0604020202020204" charset="0"/>
                <a:cs typeface="Poppins" panose="020B0604020202020204" charset="0"/>
                <a:sym typeface="Arial"/>
              </a:rPr>
              <a:t>développe un fort sentiment identitaire</a:t>
            </a:r>
            <a:r>
              <a:rPr lang="fr-CA" sz="1000" dirty="0">
                <a:latin typeface="Poppins" panose="020B0604020202020204" charset="0"/>
                <a:cs typeface="Poppins" panose="020B0604020202020204" charset="0"/>
                <a:sym typeface="Arial"/>
              </a:rPr>
              <a:t>, directement lié à la question de la langue. </a:t>
            </a: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1400"/>
              <a:buChar char="•"/>
            </a:pPr>
            <a:r>
              <a:rPr lang="fr-CA" sz="1000" dirty="0">
                <a:latin typeface="Poppins" panose="020B0604020202020204" charset="0"/>
                <a:cs typeface="Poppins" panose="020B0604020202020204" charset="0"/>
                <a:sym typeface="Arial"/>
              </a:rPr>
              <a:t>En 1976, la </a:t>
            </a:r>
            <a:r>
              <a:rPr lang="fr-CA" sz="1000" b="1" dirty="0">
                <a:latin typeface="Poppins" panose="020B0604020202020204" charset="0"/>
                <a:cs typeface="Poppins" panose="020B0604020202020204" charset="0"/>
                <a:sym typeface="Arial"/>
              </a:rPr>
              <a:t>Loi 101 </a:t>
            </a:r>
            <a:r>
              <a:rPr lang="fr-CA" sz="1000" dirty="0">
                <a:latin typeface="Poppins" panose="020B0604020202020204" charset="0"/>
                <a:cs typeface="Poppins" panose="020B0604020202020204" charset="0"/>
                <a:sym typeface="Arial"/>
              </a:rPr>
              <a:t>est adoptée, officialisant le français comme langue officielle du Québec. Elle impose une série de mesures pour protéger la culture francophone. Ces mesures incluent entre autres l’obligation d’</a:t>
            </a:r>
            <a:r>
              <a:rPr lang="fr-CA" sz="1000" b="1" dirty="0">
                <a:latin typeface="Poppins" panose="020B0604020202020204" charset="0"/>
                <a:cs typeface="Poppins" panose="020B0604020202020204" charset="0"/>
                <a:sym typeface="Arial"/>
              </a:rPr>
              <a:t>afficher en français </a:t>
            </a:r>
            <a:r>
              <a:rPr lang="fr-CA" sz="1000" dirty="0">
                <a:latin typeface="Poppins" panose="020B0604020202020204" charset="0"/>
                <a:cs typeface="Poppins" panose="020B0604020202020204" charset="0"/>
                <a:sym typeface="Arial"/>
              </a:rPr>
              <a:t>et l’</a:t>
            </a:r>
            <a:r>
              <a:rPr lang="fr-CA" sz="1000" b="1" dirty="0">
                <a:latin typeface="Poppins" panose="020B0604020202020204" charset="0"/>
                <a:cs typeface="Poppins" panose="020B0604020202020204" charset="0"/>
                <a:sym typeface="Arial"/>
              </a:rPr>
              <a:t>obligation pour les enfants francophones et immigrants d’aller à l’école en français</a:t>
            </a:r>
            <a:r>
              <a:rPr lang="fr-CA" sz="1000" dirty="0">
                <a:latin typeface="Poppins" panose="020B0604020202020204" charset="0"/>
                <a:cs typeface="Poppins" panose="020B0604020202020204" charset="0"/>
                <a:sym typeface="Arial"/>
              </a:rPr>
              <a:t>. </a:t>
            </a:r>
          </a:p>
          <a:p>
            <a:pPr marL="228600" lvl="0" indent="-228600" algn="just" rtl="0">
              <a:lnSpc>
                <a:spcPct val="90000"/>
              </a:lnSpc>
              <a:spcBef>
                <a:spcPts val="1000"/>
              </a:spcBef>
              <a:spcAft>
                <a:spcPts val="0"/>
              </a:spcAft>
              <a:buClr>
                <a:schemeClr val="dk1"/>
              </a:buClr>
              <a:buSzPts val="1400"/>
              <a:buChar char="•"/>
            </a:pPr>
            <a:r>
              <a:rPr lang="fr-CA" sz="1000" dirty="0">
                <a:latin typeface="Poppins" panose="020B0604020202020204" charset="0"/>
                <a:cs typeface="Poppins" panose="020B0604020202020204" charset="0"/>
                <a:sym typeface="Arial"/>
              </a:rPr>
              <a:t>Les Québécois ont </a:t>
            </a:r>
            <a:r>
              <a:rPr lang="fr-CA" sz="1000" b="1" dirty="0">
                <a:latin typeface="Poppins" panose="020B0604020202020204" charset="0"/>
                <a:cs typeface="Poppins" panose="020B0604020202020204" charset="0"/>
                <a:sym typeface="Arial"/>
              </a:rPr>
              <a:t>longtemps été discriminés </a:t>
            </a:r>
            <a:r>
              <a:rPr lang="fr-CA" sz="1000" dirty="0">
                <a:latin typeface="Poppins" panose="020B0604020202020204" charset="0"/>
                <a:cs typeface="Poppins" panose="020B0604020202020204" charset="0"/>
                <a:sym typeface="Arial"/>
              </a:rPr>
              <a:t>par rapport à leur langue et ont dû se battre pour la conserver. C’est pourquoi l’enjeu de la protection du français comme langue d’usage fait encore souvent les manchettes aujourd’hui : c’est une question fondamentale, qui touche à l’identité et à l’histoire des Québécois.</a:t>
            </a:r>
            <a:endParaRPr lang="fr-CA" sz="1000" dirty="0">
              <a:latin typeface="Poppins" panose="020B0604020202020204" charset="0"/>
              <a:cs typeface="Poppins" panose="020B0604020202020204" charset="0"/>
            </a:endParaRPr>
          </a:p>
        </p:txBody>
      </p:sp>
      <p:sp>
        <p:nvSpPr>
          <p:cNvPr id="116" name="Google Shape;116;p18"/>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dirty="0">
                <a:solidFill>
                  <a:srgbClr val="235BA9"/>
                </a:solidFill>
                <a:latin typeface="Poppins"/>
                <a:ea typeface="Poppins"/>
                <a:cs typeface="Poppins"/>
                <a:sym typeface="Poppins"/>
              </a:rPr>
              <a:t>6</a:t>
            </a:r>
            <a:endParaRPr sz="1200" b="1" dirty="0">
              <a:solidFill>
                <a:srgbClr val="235BA9"/>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10"/>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112" name="Google Shape;112;p18"/>
          <p:cNvSpPr txBox="1"/>
          <p:nvPr/>
        </p:nvSpPr>
        <p:spPr>
          <a:xfrm>
            <a:off x="1420175" y="442762"/>
            <a:ext cx="5989293" cy="995513"/>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rPr>
              <a:t>Comment cet enjeu se reflète-t-il dans l’actualité ?</a:t>
            </a:r>
            <a:endParaRPr kumimoji="0" sz="2400" b="0" i="0" u="none" strike="noStrike" kern="0" cap="none" spc="0" normalizeH="0" baseline="0" noProof="0" dirty="0">
              <a:ln>
                <a:noFill/>
              </a:ln>
              <a:solidFill>
                <a:srgbClr val="235BA9"/>
              </a:solidFill>
              <a:effectLst/>
              <a:uLnTx/>
              <a:uFillTx/>
              <a:latin typeface="Poppins SemiBold"/>
              <a:ea typeface="Poppins SemiBold"/>
              <a:cs typeface="Poppins SemiBold"/>
              <a:sym typeface="Poppins SemiBold"/>
            </a:endParaRPr>
          </a:p>
        </p:txBody>
      </p:sp>
      <p:pic>
        <p:nvPicPr>
          <p:cNvPr id="113" name="Google Shape;113;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14" name="Google Shape;114;p18"/>
          <p:cNvSpPr txBox="1"/>
          <p:nvPr/>
        </p:nvSpPr>
        <p:spPr>
          <a:xfrm>
            <a:off x="1420175" y="1438275"/>
            <a:ext cx="6432300" cy="3262454"/>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1200"/>
              <a:buChar char="•"/>
            </a:pPr>
            <a:r>
              <a:rPr lang="fr-CA" sz="1000" dirty="0">
                <a:latin typeface="Poppins" panose="020B0604020202020204" charset="0"/>
                <a:cs typeface="Poppins" panose="020B0604020202020204" charset="0"/>
                <a:sym typeface="Arial"/>
              </a:rPr>
              <a:t>L’enjeu de la protection de la langue française revient continuellement dans l’actualité.</a:t>
            </a: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1200"/>
              <a:buChar char="•"/>
            </a:pPr>
            <a:r>
              <a:rPr lang="fr-CA" sz="1000" dirty="0">
                <a:latin typeface="Poppins" panose="020B0604020202020204" charset="0"/>
                <a:cs typeface="Poppins" panose="020B0604020202020204" charset="0"/>
                <a:sym typeface="Arial"/>
              </a:rPr>
              <a:t>Voici quelques éléments qui ont fait débat plus récemment autour de la langue française : </a:t>
            </a: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1200"/>
              <a:buChar char="•"/>
            </a:pPr>
            <a:r>
              <a:rPr lang="fr-CA" sz="1000" dirty="0">
                <a:latin typeface="Poppins" panose="020B0604020202020204" charset="0"/>
                <a:cs typeface="Poppins" panose="020B0604020202020204" charset="0"/>
                <a:sym typeface="Arial"/>
              </a:rPr>
              <a:t>La question du “bonjour-hi” comme phrase d’accueil dans les commerces : devrait-on exiger que les employés n’utilisent que le français lorsqu’ils abordent un client pour la première fois?</a:t>
            </a: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1200"/>
              <a:buChar char="•"/>
            </a:pPr>
            <a:r>
              <a:rPr lang="fr-CA" sz="1000" dirty="0">
                <a:latin typeface="Poppins" panose="020B0604020202020204" charset="0"/>
                <a:cs typeface="Poppins" panose="020B0604020202020204" charset="0"/>
                <a:sym typeface="Arial"/>
              </a:rPr>
              <a:t>L’application de la Loi 101 dans les Cégeps : les étudiants francophones devraient-ils être obligés d’étudier au Cégep en français?</a:t>
            </a:r>
            <a:endParaRPr lang="fr-CA" sz="1000" dirty="0">
              <a:latin typeface="Poppins" panose="020B0604020202020204" charset="0"/>
              <a:cs typeface="Poppins" panose="020B0604020202020204" charset="0"/>
            </a:endParaRPr>
          </a:p>
          <a:p>
            <a:pPr marL="685800" lvl="1" indent="-228600" algn="just" rtl="0">
              <a:lnSpc>
                <a:spcPct val="90000"/>
              </a:lnSpc>
              <a:spcBef>
                <a:spcPts val="500"/>
              </a:spcBef>
              <a:spcAft>
                <a:spcPts val="0"/>
              </a:spcAft>
              <a:buClr>
                <a:schemeClr val="dk1"/>
              </a:buClr>
              <a:buSzPts val="1200"/>
              <a:buChar char="•"/>
            </a:pPr>
            <a:r>
              <a:rPr lang="fr-CA" sz="1000" dirty="0">
                <a:latin typeface="Poppins" panose="020B0604020202020204" charset="0"/>
                <a:cs typeface="Poppins" panose="020B0604020202020204" charset="0"/>
                <a:sym typeface="Arial"/>
              </a:rPr>
              <a:t>La nomination d’une gouverneure générale qui ne parle pas français au Canada : est-ce que parler français devrait être un critère de sélection incontournable?</a:t>
            </a:r>
            <a:endParaRPr lang="fr-CA" sz="1000" dirty="0">
              <a:latin typeface="Poppins" panose="020B0604020202020204" charset="0"/>
              <a:cs typeface="Poppins" panose="020B0604020202020204" charset="0"/>
            </a:endParaRPr>
          </a:p>
        </p:txBody>
      </p:sp>
      <p:sp>
        <p:nvSpPr>
          <p:cNvPr id="116" name="Google Shape;116;p18"/>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 sz="1200" b="1" dirty="0">
                <a:solidFill>
                  <a:srgbClr val="235BA9"/>
                </a:solidFill>
                <a:latin typeface="Poppins"/>
                <a:ea typeface="Poppins"/>
                <a:cs typeface="Poppins"/>
                <a:sym typeface="Poppins"/>
              </a:rPr>
              <a:t>7</a:t>
            </a:r>
            <a:endParaRPr kumimoji="0" sz="1200" b="1" i="0" u="none" strike="noStrike" kern="0" cap="none" spc="0" normalizeH="0" baseline="0" noProof="0" dirty="0">
              <a:ln>
                <a:noFill/>
              </a:ln>
              <a:solidFill>
                <a:srgbClr val="235BA9"/>
              </a:solidFill>
              <a:effectLst/>
              <a:uLnTx/>
              <a:uFillTx/>
              <a:latin typeface="Poppins"/>
              <a:ea typeface="Poppins"/>
              <a:cs typeface="Poppins"/>
              <a:sym typeface="Poppins"/>
            </a:endParaRPr>
          </a:p>
        </p:txBody>
      </p:sp>
      <p:pic>
        <p:nvPicPr>
          <p:cNvPr id="8" name="Image 7">
            <a:extLst>
              <a:ext uri="{FF2B5EF4-FFF2-40B4-BE49-F238E27FC236}">
                <a16:creationId xmlns:a16="http://schemas.microsoft.com/office/drawing/2014/main" id="{A2463461-DF0F-450C-BD8A-D144FB8BB4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764642">
            <a:off x="242511" y="1060116"/>
            <a:ext cx="1142742" cy="1217269"/>
          </a:xfrm>
          <a:prstGeom prst="rect">
            <a:avLst/>
          </a:prstGeom>
        </p:spPr>
      </p:pic>
      <p:pic>
        <p:nvPicPr>
          <p:cNvPr id="9" name="Image 8">
            <a:extLst>
              <a:ext uri="{FF2B5EF4-FFF2-40B4-BE49-F238E27FC236}">
                <a16:creationId xmlns:a16="http://schemas.microsoft.com/office/drawing/2014/main" id="{90F8681D-2682-4AA2-8116-1FAD9C7BC3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534583">
            <a:off x="485389" y="2382922"/>
            <a:ext cx="1215320" cy="1009016"/>
          </a:xfrm>
          <a:prstGeom prst="rect">
            <a:avLst/>
          </a:prstGeom>
        </p:spPr>
      </p:pic>
      <p:pic>
        <p:nvPicPr>
          <p:cNvPr id="10" name="Image 9">
            <a:extLst>
              <a:ext uri="{FF2B5EF4-FFF2-40B4-BE49-F238E27FC236}">
                <a16:creationId xmlns:a16="http://schemas.microsoft.com/office/drawing/2014/main" id="{5794E84D-4577-4422-89B4-28E8A1CA0A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336050">
            <a:off x="330579" y="3270500"/>
            <a:ext cx="1363466" cy="1318080"/>
          </a:xfrm>
          <a:prstGeom prst="rect">
            <a:avLst/>
          </a:prstGeom>
        </p:spPr>
      </p:pic>
      <p:sp>
        <p:nvSpPr>
          <p:cNvPr id="11" name="Google Shape;113;p4">
            <a:extLst>
              <a:ext uri="{FF2B5EF4-FFF2-40B4-BE49-F238E27FC236}">
                <a16:creationId xmlns:a16="http://schemas.microsoft.com/office/drawing/2014/main" id="{24C94985-02B4-49A7-8073-9F4614DD1170}"/>
              </a:ext>
            </a:extLst>
          </p:cNvPr>
          <p:cNvSpPr/>
          <p:nvPr/>
        </p:nvSpPr>
        <p:spPr>
          <a:xfrm>
            <a:off x="1832164" y="3505618"/>
            <a:ext cx="5479672" cy="998696"/>
          </a:xfrm>
          <a:prstGeom prst="rect">
            <a:avLst/>
          </a:prstGeom>
          <a:solidFill>
            <a:srgbClr val="235B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fr-CA" sz="1200" b="0" i="0" u="none" strike="noStrike" cap="none" dirty="0">
                <a:solidFill>
                  <a:schemeClr val="lt1"/>
                </a:solidFill>
                <a:latin typeface="Poppins" panose="020B0604020202020204" charset="0"/>
                <a:ea typeface="Calibri"/>
                <a:cs typeface="Poppins" panose="020B0604020202020204" charset="0"/>
                <a:sym typeface="Calibri"/>
              </a:rPr>
              <a:t>Avez-vous déjà entendu parler de ces débats ? Qu’en pensez-vous ? </a:t>
            </a:r>
            <a:endParaRPr sz="1200" dirty="0">
              <a:latin typeface="Poppins" panose="020B0604020202020204" charset="0"/>
              <a:cs typeface="Poppins" panose="020B0604020202020204" charset="0"/>
            </a:endParaRPr>
          </a:p>
          <a:p>
            <a:pPr marL="0" marR="0" lvl="0" indent="0" rtl="0">
              <a:spcBef>
                <a:spcPts val="0"/>
              </a:spcBef>
              <a:spcAft>
                <a:spcPts val="0"/>
              </a:spcAft>
              <a:buNone/>
            </a:pPr>
            <a:endParaRPr sz="1200" b="0" i="0" u="none" strike="noStrike" cap="none" dirty="0">
              <a:solidFill>
                <a:schemeClr val="lt1"/>
              </a:solidFill>
              <a:latin typeface="Poppins" panose="020B0604020202020204" charset="0"/>
              <a:ea typeface="Calibri"/>
              <a:cs typeface="Poppins" panose="020B0604020202020204" charset="0"/>
              <a:sym typeface="Calibri"/>
            </a:endParaRPr>
          </a:p>
          <a:p>
            <a:pPr marL="0" marR="0" lvl="0" indent="0" rtl="0">
              <a:spcBef>
                <a:spcPts val="0"/>
              </a:spcBef>
              <a:spcAft>
                <a:spcPts val="0"/>
              </a:spcAft>
              <a:buNone/>
            </a:pPr>
            <a:r>
              <a:rPr lang="fr-CA" sz="1200" b="0" i="0" u="none" strike="noStrike" cap="none" dirty="0">
                <a:solidFill>
                  <a:schemeClr val="lt1"/>
                </a:solidFill>
                <a:latin typeface="Poppins" panose="020B0604020202020204" charset="0"/>
                <a:ea typeface="Calibri"/>
                <a:cs typeface="Poppins" panose="020B0604020202020204" charset="0"/>
                <a:sym typeface="Calibri"/>
              </a:rPr>
              <a:t>Dans votre pays d’origine, votre langue natale est-elle la langue dominante ? Y a-t-il des enjeux similaires à ceux vécus au Québec ? </a:t>
            </a:r>
            <a:endParaRPr sz="12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110338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05"/>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9A076824-E026-4BF1-BE04-74B6E04341B4}"/>
              </a:ext>
            </a:extLst>
          </p:cNvPr>
          <p:cNvGraphicFramePr>
            <a:graphicFrameLocks noChangeAspect="1"/>
          </p:cNvGraphicFramePr>
          <p:nvPr>
            <p:custDataLst>
              <p:tags r:id="rId1"/>
            </p:custDataLst>
            <p:extLst>
              <p:ext uri="{D42A27DB-BD31-4B8C-83A1-F6EECF244321}">
                <p14:modId xmlns:p14="http://schemas.microsoft.com/office/powerpoint/2010/main" val="2902207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6" name="Google Shape;106;p17"/>
          <p:cNvSpPr txBox="1">
            <a:spLocks noGrp="1"/>
          </p:cNvSpPr>
          <p:nvPr>
            <p:ph type="ctrTitle"/>
          </p:nvPr>
        </p:nvSpPr>
        <p:spPr>
          <a:xfrm>
            <a:off x="2371725" y="1551450"/>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0" dirty="0">
                <a:solidFill>
                  <a:srgbClr val="235BA9"/>
                </a:solidFill>
                <a:latin typeface="Poppins SemiBold"/>
                <a:ea typeface="Poppins SemiBold"/>
                <a:cs typeface="Poppins SemiBold"/>
                <a:sym typeface="Poppins SemiBold"/>
              </a:rPr>
              <a:t>La religion</a:t>
            </a:r>
            <a:endParaRPr b="0" dirty="0">
              <a:solidFill>
                <a:srgbClr val="235BA9"/>
              </a:solidFill>
              <a:latin typeface="Poppins SemiBold"/>
              <a:ea typeface="Poppins SemiBold"/>
              <a:cs typeface="Poppins SemiBold"/>
              <a:sym typeface="Poppi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AF18"/>
        </a:solidFill>
        <a:effectLst/>
      </p:bgPr>
    </p:bg>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866400" y="162725"/>
            <a:ext cx="7397074" cy="5024649"/>
          </a:xfrm>
          <a:prstGeom prst="rect">
            <a:avLst/>
          </a:prstGeom>
          <a:noFill/>
          <a:ln>
            <a:noFill/>
          </a:ln>
        </p:spPr>
      </p:pic>
      <p:sp>
        <p:nvSpPr>
          <p:cNvPr id="123" name="Google Shape;123;p19"/>
          <p:cNvSpPr txBox="1"/>
          <p:nvPr/>
        </p:nvSpPr>
        <p:spPr>
          <a:xfrm>
            <a:off x="1524198" y="357037"/>
            <a:ext cx="6037577" cy="169083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fr-CA" sz="2400" dirty="0">
                <a:solidFill>
                  <a:srgbClr val="235BA9"/>
                </a:solidFill>
                <a:latin typeface="Poppins SemiBold"/>
                <a:cs typeface="Poppins SemiBold"/>
              </a:rPr>
              <a:t>Quel rôle la religion a-t-elle joué dans le développement de la société québécoise ?</a:t>
            </a:r>
            <a:endParaRPr sz="2400" dirty="0">
              <a:solidFill>
                <a:srgbClr val="235BA9"/>
              </a:solidFill>
              <a:latin typeface="Poppins SemiBold"/>
              <a:cs typeface="Poppins SemiBold"/>
              <a:sym typeface="Poppins SemiBold"/>
            </a:endParaRPr>
          </a:p>
        </p:txBody>
      </p:sp>
      <p:pic>
        <p:nvPicPr>
          <p:cNvPr id="124" name="Google Shape;124;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38639" y="442771"/>
            <a:ext cx="608561" cy="486850"/>
          </a:xfrm>
          <a:prstGeom prst="rect">
            <a:avLst/>
          </a:prstGeom>
          <a:noFill/>
          <a:ln>
            <a:noFill/>
          </a:ln>
        </p:spPr>
      </p:pic>
      <p:sp>
        <p:nvSpPr>
          <p:cNvPr id="125" name="Google Shape;125;p19"/>
          <p:cNvSpPr txBox="1"/>
          <p:nvPr/>
        </p:nvSpPr>
        <p:spPr>
          <a:xfrm>
            <a:off x="1420175" y="2047874"/>
            <a:ext cx="6141600" cy="2199775"/>
          </a:xfrm>
          <a:prstGeom prst="rect">
            <a:avLst/>
          </a:prstGeom>
          <a:noFill/>
          <a:ln>
            <a:noFill/>
          </a:ln>
        </p:spPr>
        <p:txBody>
          <a:bodyPr spcFirstLastPara="1" wrap="square" lIns="91425" tIns="91425" rIns="91425" bIns="91425" anchor="t" anchorCtr="0">
            <a:noAutofit/>
          </a:bodyPr>
          <a:lstStyle/>
          <a:p>
            <a:pPr marL="228600" lvl="0" indent="-228600" algn="just" rtl="0">
              <a:lnSpc>
                <a:spcPct val="90000"/>
              </a:lnSpc>
              <a:spcBef>
                <a:spcPts val="0"/>
              </a:spcBef>
              <a:spcAft>
                <a:spcPts val="0"/>
              </a:spcAft>
              <a:buClr>
                <a:schemeClr val="dk1"/>
              </a:buClr>
              <a:buSzPts val="2800"/>
              <a:buChar char="•"/>
            </a:pPr>
            <a:r>
              <a:rPr lang="fr-CA" sz="1000" dirty="0">
                <a:latin typeface="Poppins" panose="020B0604020202020204" charset="0"/>
                <a:cs typeface="Poppins" panose="020B0604020202020204" charset="0"/>
              </a:rPr>
              <a:t>Historiquement, la religion catholique (importée de France) a été au cœur du développement de la société québécoise : depuis les débuts de la colonie, la religion occupait non seulement une place importante dans la sphère privée, mais également au sein de la vie publique. </a:t>
            </a:r>
          </a:p>
          <a:p>
            <a:pPr lvl="0" algn="just" rtl="0">
              <a:lnSpc>
                <a:spcPct val="90000"/>
              </a:lnSpc>
              <a:spcBef>
                <a:spcPts val="0"/>
              </a:spcBef>
              <a:spcAft>
                <a:spcPts val="0"/>
              </a:spcAft>
              <a:buClr>
                <a:schemeClr val="dk1"/>
              </a:buClr>
              <a:buSzPts val="2800"/>
            </a:pPr>
            <a:endParaRPr lang="fr-CA" sz="1000" dirty="0">
              <a:latin typeface="Poppins" panose="020B0604020202020204" charset="0"/>
              <a:cs typeface="Poppins" panose="020B0604020202020204" charset="0"/>
            </a:endParaRPr>
          </a:p>
          <a:p>
            <a:pPr marL="228600" lvl="0" indent="-228600" algn="just" rtl="0">
              <a:lnSpc>
                <a:spcPct val="90000"/>
              </a:lnSpc>
              <a:spcBef>
                <a:spcPts val="1000"/>
              </a:spcBef>
              <a:spcAft>
                <a:spcPts val="0"/>
              </a:spcAft>
              <a:buClr>
                <a:schemeClr val="dk1"/>
              </a:buClr>
              <a:buSzPts val="2800"/>
              <a:buChar char="•"/>
            </a:pPr>
            <a:r>
              <a:rPr lang="fr-CA" sz="1000" dirty="0">
                <a:latin typeface="Poppins" panose="020B0604020202020204" charset="0"/>
                <a:cs typeface="Poppins" panose="020B0604020202020204" charset="0"/>
              </a:rPr>
              <a:t>En effet, c’est l’Église catholique qui a longtemps été responsable de gérer l’éducation et la santé, tout en étant très influente sur la politique, et ce, pendant plusieurs siècles. </a:t>
            </a:r>
            <a:endParaRPr lang="fr-CA" sz="1000" dirty="0">
              <a:latin typeface="Poppins" panose="020B0604020202020204" charset="0"/>
              <a:cs typeface="Poppins" panose="020B0604020202020204" charset="0"/>
              <a:sym typeface="Arial"/>
            </a:endParaRPr>
          </a:p>
          <a:p>
            <a:pPr marL="0" lvl="0" indent="0" algn="just" rtl="0">
              <a:lnSpc>
                <a:spcPct val="100000"/>
              </a:lnSpc>
              <a:spcBef>
                <a:spcPts val="700"/>
              </a:spcBef>
              <a:spcAft>
                <a:spcPts val="0"/>
              </a:spcAft>
              <a:buNone/>
            </a:pPr>
            <a:br>
              <a:rPr lang="fr" sz="1000" dirty="0">
                <a:latin typeface="Poppins" panose="020B0604020202020204" charset="0"/>
                <a:ea typeface="Raleway"/>
                <a:cs typeface="Poppins" panose="020B0604020202020204" charset="0"/>
                <a:sym typeface="Raleway"/>
              </a:rPr>
            </a:br>
            <a:endParaRPr sz="1000" dirty="0">
              <a:latin typeface="Poppins" panose="020B0604020202020204" charset="0"/>
              <a:ea typeface="Raleway"/>
              <a:cs typeface="Poppins" panose="020B0604020202020204" charset="0"/>
              <a:sym typeface="Raleway"/>
            </a:endParaRPr>
          </a:p>
          <a:p>
            <a:pPr marL="0" lvl="0" indent="0" algn="just" rtl="0">
              <a:spcBef>
                <a:spcPts val="0"/>
              </a:spcBef>
              <a:spcAft>
                <a:spcPts val="700"/>
              </a:spcAft>
              <a:buNone/>
            </a:pPr>
            <a:endParaRPr sz="1000" dirty="0">
              <a:latin typeface="Poppins" panose="020B0604020202020204" charset="0"/>
              <a:ea typeface="Raleway"/>
              <a:cs typeface="Poppins" panose="020B0604020202020204" charset="0"/>
              <a:sym typeface="Raleway"/>
            </a:endParaRPr>
          </a:p>
        </p:txBody>
      </p:sp>
      <p:sp>
        <p:nvSpPr>
          <p:cNvPr id="126" name="Google Shape;126;p19"/>
          <p:cNvSpPr txBox="1"/>
          <p:nvPr/>
        </p:nvSpPr>
        <p:spPr>
          <a:xfrm>
            <a:off x="8784525" y="0"/>
            <a:ext cx="3597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b="1" dirty="0">
                <a:solidFill>
                  <a:srgbClr val="235BA9"/>
                </a:solidFill>
                <a:latin typeface="Poppins"/>
                <a:ea typeface="Poppins"/>
                <a:cs typeface="Poppins"/>
                <a:sym typeface="Poppins"/>
              </a:rPr>
              <a:t>9</a:t>
            </a:r>
          </a:p>
        </p:txBody>
      </p:sp>
      <p:pic>
        <p:nvPicPr>
          <p:cNvPr id="8" name="Image 7">
            <a:extLst>
              <a:ext uri="{FF2B5EF4-FFF2-40B4-BE49-F238E27FC236}">
                <a16:creationId xmlns:a16="http://schemas.microsoft.com/office/drawing/2014/main" id="{0ACA6B08-A144-4C43-89EA-1A90304132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15747" y="3550849"/>
            <a:ext cx="786455" cy="1058688"/>
          </a:xfrm>
          <a:prstGeom prst="rect">
            <a:avLst/>
          </a:prstGeom>
        </p:spPr>
      </p:pic>
      <p:pic>
        <p:nvPicPr>
          <p:cNvPr id="9" name="Image 8">
            <a:extLst>
              <a:ext uri="{FF2B5EF4-FFF2-40B4-BE49-F238E27FC236}">
                <a16:creationId xmlns:a16="http://schemas.microsoft.com/office/drawing/2014/main" id="{D1C9C767-3152-4927-92AE-DAAE36EB41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00225" y="3341659"/>
            <a:ext cx="2086923" cy="1391283"/>
          </a:xfrm>
          <a:prstGeom prst="rect">
            <a:avLst/>
          </a:prstGeom>
        </p:spPr>
      </p:pic>
      <p:pic>
        <p:nvPicPr>
          <p:cNvPr id="10" name="Image 9">
            <a:extLst>
              <a:ext uri="{FF2B5EF4-FFF2-40B4-BE49-F238E27FC236}">
                <a16:creationId xmlns:a16="http://schemas.microsoft.com/office/drawing/2014/main" id="{310AE749-E017-446C-A25A-7258F8F0BC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07924" y="3405279"/>
            <a:ext cx="1349828" cy="134982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2466</Words>
  <Application>Microsoft Macintosh PowerPoint</Application>
  <PresentationFormat>Affichage à l'écran (16:9)</PresentationFormat>
  <Paragraphs>153</Paragraphs>
  <Slides>23</Slides>
  <Notes>23</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0" baseType="lpstr">
      <vt:lpstr>Lato</vt:lpstr>
      <vt:lpstr>Arial</vt:lpstr>
      <vt:lpstr>Poppins SemiBold</vt:lpstr>
      <vt:lpstr>Poppins</vt:lpstr>
      <vt:lpstr>Raleway</vt:lpstr>
      <vt:lpstr>Swiss</vt:lpstr>
      <vt:lpstr>Diapositive think-cell</vt:lpstr>
      <vt:lpstr>Rencontres interculturelles</vt:lpstr>
      <vt:lpstr>Présentation PowerPoint</vt:lpstr>
      <vt:lpstr>La langue française</vt:lpstr>
      <vt:lpstr>Présentation PowerPoint</vt:lpstr>
      <vt:lpstr>Présentation PowerPoint</vt:lpstr>
      <vt:lpstr>Présentation PowerPoint</vt:lpstr>
      <vt:lpstr>Présentation PowerPoint</vt:lpstr>
      <vt:lpstr>La religion</vt:lpstr>
      <vt:lpstr>Présentation PowerPoint</vt:lpstr>
      <vt:lpstr>Présentation PowerPoint</vt:lpstr>
      <vt:lpstr>Présentation PowerPoint</vt:lpstr>
      <vt:lpstr>Les Premiers peuples</vt:lpstr>
      <vt:lpstr>Présentation PowerPoint</vt:lpstr>
      <vt:lpstr>Présentation PowerPoint</vt:lpstr>
      <vt:lpstr>Les femmes</vt:lpstr>
      <vt:lpstr>Présentation PowerPoint</vt:lpstr>
      <vt:lpstr>Présentation PowerPoint</vt:lpstr>
      <vt:lpstr>Présentation PowerPoint</vt:lpstr>
      <vt:lpstr>La politique</vt:lpstr>
      <vt:lpstr>Présentation PowerPoint</vt:lpstr>
      <vt:lpstr>Présentation PowerPoint</vt:lpstr>
      <vt:lpstr>Présentation PowerPoint</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réseau municipal du PAQ</dc:title>
  <dc:creator>Lussier-Piché, Élodie</dc:creator>
  <cp:lastModifiedBy>Hogue, Michelle-Andrée</cp:lastModifiedBy>
  <cp:revision>12</cp:revision>
  <dcterms:modified xsi:type="dcterms:W3CDTF">2022-06-22T00:41:36Z</dcterms:modified>
</cp:coreProperties>
</file>